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1" r:id="rId3"/>
    <p:sldId id="262" r:id="rId4"/>
    <p:sldId id="269" r:id="rId5"/>
    <p:sldId id="270" r:id="rId6"/>
    <p:sldId id="271" r:id="rId7"/>
    <p:sldId id="272" r:id="rId8"/>
    <p:sldId id="273" r:id="rId9"/>
    <p:sldId id="257" r:id="rId10"/>
    <p:sldId id="258" r:id="rId11"/>
    <p:sldId id="263" r:id="rId12"/>
    <p:sldId id="259" r:id="rId13"/>
    <p:sldId id="260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3EB04-9E40-46C4-AE86-362AD88D5854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25E18-8BC6-409A-AB4A-A2F020AB57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737EB53-DE6C-4C4B-9AC7-E3F649FA5E2D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1741E4D-035E-498D-AC50-5206F7A8C4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s.wikipedia.org/wiki/Archivo:Cadena_de_valor.pn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stiopolis.com/administracion-estrategia/estrategia/cadena-valor-porter.htm" TargetMode="External"/><Relationship Id="rId7" Type="http://schemas.openxmlformats.org/officeDocument/2006/relationships/hyperlink" Target="http://www.xabone.com/productos" TargetMode="External"/><Relationship Id="rId2" Type="http://schemas.openxmlformats.org/officeDocument/2006/relationships/hyperlink" Target="http://www.facebook.com/l.php?u=http://es.wikipedia.org/wiki/Cadena_de_valor&amp;h=8AQEk9j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smeticosmazunte.com/" TargetMode="External"/><Relationship Id="rId5" Type="http://schemas.openxmlformats.org/officeDocument/2006/relationships/hyperlink" Target="http://www.xabone.com/tips-de-maquillaje/111-organico-mas-caro" TargetMode="External"/><Relationship Id="rId4" Type="http://schemas.openxmlformats.org/officeDocument/2006/relationships/hyperlink" Target="http://www.google.com.mx/url?sa=t&amp;rct=j&amp;q=&amp;esrc=s&amp;frm=1&amp;source=web&amp;cd=9&amp;cts=1331164288993&amp;sqi=2&amp;ved=0CGYQFjAI&amp;url=http://www.grupoconsultoria.com.co/valor.doc&amp;ei=WPRXT-avEc-DsAKJiP20DQ&amp;usg=AFQjCNFNCx2Y_PpfpNyfTXRmgMNEFDC_1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416824" cy="936104"/>
          </a:xfrm>
        </p:spPr>
        <p:txBody>
          <a:bodyPr/>
          <a:lstStyle/>
          <a:p>
            <a:r>
              <a:rPr lang="es-MX" dirty="0" smtClean="0"/>
              <a:t>MATRIZ DE CONGRUENCIA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7846640" cy="332839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BatangChe" pitchFamily="49" charset="-127"/>
                <a:ea typeface="BatangChe" pitchFamily="49" charset="-127"/>
              </a:rPr>
              <a:t>COSMÉTICOS ORGÁNICOS</a:t>
            </a:r>
          </a:p>
          <a:p>
            <a:endParaRPr lang="es-MX" sz="3600" b="1" dirty="0" smtClean="0">
              <a:latin typeface="BatangChe" pitchFamily="49" charset="-127"/>
              <a:ea typeface="BatangChe" pitchFamily="49" charset="-127"/>
            </a:endParaRPr>
          </a:p>
          <a:p>
            <a:r>
              <a:rPr lang="es-MX" sz="3600" b="1" dirty="0" smtClean="0">
                <a:latin typeface="BatangChe" pitchFamily="49" charset="-127"/>
                <a:ea typeface="BatangChe" pitchFamily="49" charset="-127"/>
              </a:rPr>
              <a:t>ARGUELLES GONZÁLEZ ERIKA</a:t>
            </a:r>
          </a:p>
          <a:p>
            <a:r>
              <a:rPr lang="es-MX" sz="3600" b="1" dirty="0" smtClean="0">
                <a:latin typeface="BatangChe" pitchFamily="49" charset="-127"/>
                <a:ea typeface="BatangChe" pitchFamily="49" charset="-127"/>
              </a:rPr>
              <a:t>CARRERA SALAZAR ANGÉLICA </a:t>
            </a:r>
          </a:p>
          <a:p>
            <a:r>
              <a:rPr lang="es-MX" sz="3600" b="1" dirty="0" smtClean="0">
                <a:latin typeface="BatangChe" pitchFamily="49" charset="-127"/>
                <a:ea typeface="BatangChe" pitchFamily="49" charset="-127"/>
              </a:rPr>
              <a:t>FRAGOSO OLVERA BRENDA</a:t>
            </a:r>
          </a:p>
          <a:p>
            <a:endParaRPr lang="es-MX" sz="3600" b="1" dirty="0"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MX" dirty="0" smtClean="0">
                <a:latin typeface="DFKai-SB" pitchFamily="65" charset="-120"/>
                <a:ea typeface="DFKai-SB" pitchFamily="65" charset="-120"/>
              </a:rPr>
              <a:t>Analizar porque los cosméticos orgánicos, no se consumen tanto como los cosméticos convencionales.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latin typeface="DFKai-SB" pitchFamily="65" charset="-120"/>
                <a:ea typeface="DFKai-SB" pitchFamily="65" charset="-120"/>
              </a:rPr>
              <a:t>Comparar las diferencias entre los cosméticos convencionales y los orgánicos.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latin typeface="DFKai-SB" pitchFamily="65" charset="-120"/>
                <a:ea typeface="DFKai-SB" pitchFamily="65" charset="-120"/>
              </a:rPr>
              <a:t>Responder porque son más consumidos los cosméticos convencionales </a:t>
            </a:r>
            <a:r>
              <a:rPr lang="es-MX" dirty="0" smtClean="0"/>
              <a:t>que los </a:t>
            </a:r>
            <a:r>
              <a:rPr lang="es-MX" dirty="0" smtClean="0">
                <a:latin typeface="DFKai-SB" pitchFamily="65" charset="-120"/>
                <a:ea typeface="DFKai-SB" pitchFamily="65" charset="-120"/>
              </a:rPr>
              <a:t>naturales.  </a:t>
            </a:r>
            <a:endParaRPr lang="es-MX" dirty="0">
              <a:latin typeface="DFKai-SB" pitchFamily="65" charset="-120"/>
              <a:ea typeface="DFKai-SB" pitchFamily="65" charset="-12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lovemaybelline.in/blog/wp-content/uploads/2011/12/Maybell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28946">
            <a:off x="644764" y="390000"/>
            <a:ext cx="3533775" cy="3314700"/>
          </a:xfrm>
          <a:prstGeom prst="rect">
            <a:avLst/>
          </a:prstGeom>
          <a:noFill/>
        </p:spPr>
      </p:pic>
      <p:pic>
        <p:nvPicPr>
          <p:cNvPr id="21508" name="Picture 4" descr="http://www.cea.es/upload/innobox/images/natu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83586">
            <a:off x="4687014" y="912147"/>
            <a:ext cx="3954937" cy="2649809"/>
          </a:xfrm>
          <a:prstGeom prst="rect">
            <a:avLst/>
          </a:prstGeom>
          <a:noFill/>
        </p:spPr>
      </p:pic>
      <p:pic>
        <p:nvPicPr>
          <p:cNvPr id="21510" name="Picture 6" descr="http://static.commentcamarche.net/sante-medecine.commentcamarche.net/faq/images/0-NYuFMlGt-peau-seche-s-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571876"/>
            <a:ext cx="3486150" cy="31242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00562" y="1571612"/>
            <a:ext cx="4400552" cy="514353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>
                <a:latin typeface="DFKai-SB" pitchFamily="65" charset="-120"/>
                <a:ea typeface="DFKai-SB" pitchFamily="65" charset="-120"/>
              </a:rPr>
              <a:t>¿ Las características de los cosméticos orgánicos, difieren de los convencionales?</a:t>
            </a:r>
          </a:p>
          <a:p>
            <a:r>
              <a:rPr lang="es-MX" dirty="0" smtClean="0">
                <a:latin typeface="DFKai-SB" pitchFamily="65" charset="-120"/>
                <a:ea typeface="DFKai-SB" pitchFamily="65" charset="-120"/>
              </a:rPr>
              <a:t>¿ Cuál es el factor que determina el bajo consumo de los cosméticos orgánicos?</a:t>
            </a:r>
          </a:p>
          <a:p>
            <a:endParaRPr lang="es-MX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4098" name="Picture 2" descr="http://m1.paperblog.com/i/42/424349/cosmetica-natural-ii-parte-L-5x6en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04317">
            <a:off x="323833" y="2270786"/>
            <a:ext cx="4284124" cy="28560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HIPÓTESIS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785926"/>
            <a:ext cx="4614866" cy="4225577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latin typeface="DFKai-SB" pitchFamily="65" charset="-120"/>
                <a:ea typeface="DFKai-SB" pitchFamily="65" charset="-120"/>
              </a:rPr>
              <a:t>El costo de producción de un cosmético orgánico, influye en el precio de éste, por lo tanto hace que un cosmético convencional tenga mayor demanda. </a:t>
            </a:r>
            <a:endParaRPr lang="es-MX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3074" name="Picture 2" descr="50 Pz Cosmeticos Las Mejores Marcas El Mejor Surtido (lo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26"/>
            <a:ext cx="3989131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Cadena de Valor</a:t>
            </a:r>
            <a:endParaRPr lang="es-ES" dirty="0"/>
          </a:p>
        </p:txBody>
      </p:sp>
      <p:pic>
        <p:nvPicPr>
          <p:cNvPr id="4" name="3 Imagen" descr="http://upload.wikimedia.org/wikipedia/commons/e/ed/Cadena_de_valor.png">
            <a:hlinkClick r:id="rId2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0034" y="2071678"/>
            <a:ext cx="4714908" cy="400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5929322" y="2357430"/>
            <a:ext cx="26432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dirty="0" smtClean="0"/>
              <a:t>El modelo de la cadena de valor resalta las actividades especificas del negocio en las que pueden aplicar mejor las estrategias competitivas y en las que es mas probable que los sistemas de información tengan un impacto estratégico</a:t>
            </a:r>
            <a:endParaRPr lang="es-E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329642" cy="46542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Sabiendo que la cadena de Valor es un modelo teórico que permite describir el desarrollo de las actividades de una organización empresarial generando valor al cliente final, entendemos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asi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que la ventaja competitiva se logra cuando la empresa desarrolla e integra las actividades de su cadena de valor de forma menos costosa y mejor diferenciada que sus rivales</a:t>
            </a:r>
          </a:p>
          <a:p>
            <a:pPr>
              <a:buNone/>
            </a:pP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00175"/>
            <a:ext cx="5500726" cy="507209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/>
              <a:t>La cantidad que los compradores están dispuestos a pagar por lo que una empresa les proporciona, es un reflejo del alcance del producto en cuanto al precio y a las unidades que se pueda vender, esto se entiende como </a:t>
            </a:r>
            <a:r>
              <a:rPr lang="es-ES" b="1" dirty="0" smtClean="0"/>
              <a:t>valor</a:t>
            </a:r>
            <a:r>
              <a:rPr lang="es-ES" dirty="0" smtClean="0"/>
              <a:t>, que son los beneficios que el cliente ven en el producto.</a:t>
            </a:r>
          </a:p>
          <a:p>
            <a:pPr>
              <a:buNone/>
            </a:pPr>
            <a:r>
              <a:rPr lang="es-ES" b="1" dirty="0" smtClean="0"/>
              <a:t>Es justamente lo que trata nuestra investigación, que es lo que exige el cliente es un cosmético para así, pagar el precio de este, sin problema alguno.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2050" name="Picture 2" descr="http://3.bp.blogspot.com/-qKTTy21E_Yo/TdZsqvv8SkI/AAAAAAAAAEA/-hQqaY_fcDY/s1600/lo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64988">
            <a:off x="6009411" y="2381819"/>
            <a:ext cx="2729940" cy="1714512"/>
          </a:xfrm>
          <a:prstGeom prst="rect">
            <a:avLst/>
          </a:prstGeom>
          <a:noFill/>
        </p:spPr>
      </p:pic>
      <p:pic>
        <p:nvPicPr>
          <p:cNvPr id="2052" name="Picture 4" descr="http://profile.ak.fbcdn.net/hprofile-ak-snc4/41431_100000967489959_505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56992">
            <a:off x="6483963" y="4886081"/>
            <a:ext cx="2499051" cy="15217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 </a:t>
            </a:r>
            <a:r>
              <a:rPr lang="es-ES" dirty="0" err="1" smtClean="0"/>
              <a:t>Electronicas</a:t>
            </a:r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>
                <a:hlinkClick r:id="rId2"/>
              </a:rPr>
              <a:t>http://es.wikipedia.org/wiki/Cadena_de_valor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>
                <a:hlinkClick r:id="rId3"/>
              </a:rPr>
              <a:t>http://www.gestiopolis.com/administracion-estrategia/estrategia/cadena-valor-porter.htm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</a:t>
            </a:r>
          </a:p>
          <a:p>
            <a:r>
              <a:rPr lang="es-ES" dirty="0" smtClean="0">
                <a:hlinkClick r:id="rId4"/>
              </a:rPr>
              <a:t>http://www.google.com.mx/url?sa=t&amp;rct=j&amp;q=&amp;esrc=s&amp;frm=1&amp;source=web&amp;cd=9&amp;cts=1331164288993&amp;sqi=2&amp;ved=0CGYQFjAI&amp;url=http%3A%2F%2Fwww.grupoconsultoria.com.co%2Fvalor.doc&amp;ei=WPRXT-avEc-DsAKJiP20DQ&amp;usg=AFQjCNFNCx2Y_PpfpNyfTXRmgMNEFDC_1g</a:t>
            </a:r>
            <a:r>
              <a:rPr lang="es-ES" dirty="0" smtClean="0"/>
              <a:t> </a:t>
            </a:r>
            <a:endParaRPr lang="es-ES" dirty="0" smtClean="0"/>
          </a:p>
          <a:p>
            <a:r>
              <a:rPr lang="es-MX" dirty="0" smtClean="0">
                <a:hlinkClick r:id="rId5"/>
              </a:rPr>
              <a:t>http://www.xabone.com/tips-de-maquillaje/111-organico-mas-caro</a:t>
            </a:r>
            <a:endParaRPr lang="es-MX" dirty="0" smtClean="0"/>
          </a:p>
          <a:p>
            <a:r>
              <a:rPr lang="es-MX" dirty="0" smtClean="0">
                <a:hlinkClick r:id="rId6"/>
              </a:rPr>
              <a:t>http://www.cosmeticosmazunte.com/</a:t>
            </a:r>
            <a:endParaRPr lang="es-MX" dirty="0" smtClean="0"/>
          </a:p>
          <a:p>
            <a:r>
              <a:rPr lang="es-MX" smtClean="0">
                <a:hlinkClick r:id="rId7"/>
              </a:rPr>
              <a:t>http://www.xabone.com/productos</a:t>
            </a:r>
            <a:endParaRPr lang="es-MX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-1357354" y="1428736"/>
            <a:ext cx="7016705" cy="2554545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s-E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Cosméticos Naturales</a:t>
            </a:r>
            <a:endParaRPr lang="es-E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http://www.femenino.info/wp-content/uploads/natura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86355">
            <a:off x="4148210" y="428666"/>
            <a:ext cx="3118129" cy="3177839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000496" y="4500570"/>
            <a:ext cx="4286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 cosmética natural se basara en el empleo de plantas y sus extractos 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Potencializa las zonas deprimidas con grandes recursos naturales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Debe ser amigable con el medio ambiente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La cosmética natural es mas cara que la convencional 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42852"/>
            <a:ext cx="8472518" cy="6572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Actualmente no existe un criterio universal, sobre que se puede considerar como </a:t>
            </a:r>
          </a:p>
          <a:p>
            <a:pPr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cosmético </a:t>
            </a:r>
            <a:r>
              <a:rPr lang="es-ES" dirty="0" smtClean="0">
                <a:solidFill>
                  <a:srgbClr val="FF0000"/>
                </a:solidFill>
              </a:rPr>
              <a:t>natural, sin embargo al saber que el producto tiene como base ingredientes 100% naturales, no podemos esperar que el consumidor exija, lo mismo que en un cosmético convencional.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Ya que la presentación cambiara.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Las materias primas necesitadas para su elaboración tienen diferentes componentes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rgbClr val="FF0000"/>
                </a:solidFill>
              </a:rPr>
              <a:t>La vida del producto difiere mucho de lo convencional </a:t>
            </a:r>
          </a:p>
          <a:p>
            <a:pPr>
              <a:buFont typeface="Arial" pitchFamily="34" charset="0"/>
              <a:buChar char="•"/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851648" cy="1080120"/>
          </a:xfrm>
        </p:spPr>
        <p:txBody>
          <a:bodyPr/>
          <a:lstStyle/>
          <a:p>
            <a:r>
              <a:rPr lang="es-MX" dirty="0" smtClean="0"/>
              <a:t>COSMÉTICOS ORGÁNICOS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7854696" cy="4869160"/>
          </a:xfrm>
        </p:spPr>
        <p:txBody>
          <a:bodyPr/>
          <a:lstStyle/>
          <a:p>
            <a:r>
              <a:rPr lang="es-MX" dirty="0" smtClean="0"/>
              <a:t>¿QUÉ  SON LOS COSMÉTICOS  ORGÁNICOS?</a:t>
            </a:r>
          </a:p>
          <a:p>
            <a:endParaRPr lang="es-MX" dirty="0" smtClean="0"/>
          </a:p>
          <a:p>
            <a:r>
              <a:rPr lang="es-MX" dirty="0" smtClean="0"/>
              <a:t>Los cosméticos orgánicos están compuestos en su mayoría  (90%)  por materias primas de origen vegetal  o mineral nunca animal</a:t>
            </a:r>
            <a:endParaRPr lang="es-MX" dirty="0"/>
          </a:p>
        </p:txBody>
      </p:sp>
    </p:spTree>
  </p:cSld>
  <p:clrMapOvr>
    <a:masterClrMapping/>
  </p:clrMapOvr>
  <p:transition spd="med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¿POR QUÉ LO ORGÁNICO ES MAS COSTOSO?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16408"/>
            <a:ext cx="8443914" cy="5341592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La principal razón de que los cosméticos  sean  más caros es que no se utilizan pesticidas , vitaminas sintéticas y demás químicos . Un ejemplo sencillo es con los árboles de </a:t>
            </a:r>
            <a:r>
              <a:rPr lang="es-MX" dirty="0" err="1" smtClean="0"/>
              <a:t>karité</a:t>
            </a:r>
            <a:r>
              <a:rPr lang="es-MX" dirty="0" smtClean="0"/>
              <a:t> , pues en una hectárea se plantan 300 árboles  sin espacio suficiente y estos serán llenos de pesticidas y químicos para q c desarrollen rápidamente. En los productos orgánicos sucede lo contrario pues cada árbol se planta con una distancia suficiente para evitar el uso de pesticidas.</a:t>
            </a:r>
          </a:p>
          <a:p>
            <a:pPr>
              <a:buNone/>
            </a:pPr>
            <a:r>
              <a:rPr lang="es-MX" dirty="0" smtClean="0"/>
              <a:t>Al consumir  estos productos , nos liberamos de usar pesticidas  y nuevos pesticidas sistémicos que van integrados a las semillas. Los productos orgánicos ofrecen una calidad similar y evitan el daño a nuestra piel y al medio ambiente </a:t>
            </a:r>
            <a:endParaRPr lang="es-MX" dirty="0"/>
          </a:p>
        </p:txBody>
      </p:sp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Es una cooperativa de cosméticos naturales en Oaxaca, que ofrece servicios turísticos y además una fabrica ecológica , que es fuente de desarrollo para los habitantes de dicha comunidad y cuenta con uno modelo alternativo de desarrollo sustentable.</a:t>
            </a:r>
          </a:p>
          <a:p>
            <a:endParaRPr lang="es-MX" dirty="0"/>
          </a:p>
        </p:txBody>
      </p:sp>
      <p:pic>
        <p:nvPicPr>
          <p:cNvPr id="1026" name="Picture 2" descr="http://t2.gstatic.com/images?q=tbn:ANd9GcQW1BL1m9uGY-InSRNpjcfDAisvoMjbAQVSmf4IcxlhaRdLN3y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4248472" cy="1504951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CEAAkGBhQSERUUExQWFBUWFxoaGBgYGBwZGBocGR4YGiAdHxwfHSYfHB0jGRoYHy8gJCcpLCwsHSAxNTAqNSYrLCoBCQoKDgwOGg8PGikkHyQvLCwsKiwvKSwsLCwsLCwsLCksLCwsLCksLCwsLCwsLCwsLCwsLCksLCksLCksLCwpLP/AABEIALcBFAMBIgACEQEDEQH/xAAcAAACAgMBAQAAAAAAAAAAAAAEBQMGAAIHAQj/xABHEAACAQIEBAQDBAgFAAgHAAABAhEDIQAEEjEFIkFRBhNhcTJCgSNSkaEHFDNicrHB0RVDguHwFnOSorLC0vEkNDVEU2Oj/8QAGgEAAwEBAQEAAAAAAAAAAAAAAgMEBQEABv/EACkRAAICAgICAgIBBAMAAAAAAAECABEDIQQSMUETUSIyYRRCcYGR0fD/2gAMAwEAAhEDEQA/AK9wXgaVUpsVVRFMHlXmkeo3JxYaHC6GlhSpUoBhqzUlZZ6rSBHO02nb32xDw7Kg06KR5n2CE00PMdSLHmVJimlo0jmM4sOQy2uvRRgXLMqsRZES8ol+UACLX9b4yXZi1XPpFVVWyPAkHCPB6VhFPLJp3JZEBJ/ecrb+FAfphhX/AEcVHkeRk6aDZUjW3u7UDpHoon1x0enTCqABAFgOwxviscbX5EzIfmsT+IAnHuI+HkoOiZjK0g7T5VKlTRkaOpqFQWjc6isD5ca/4dSL6fIoPVA+BKSaEnbUYF/f8MX3x1naQoGm9QK7QywdLcrAmD0kcvrMYoFVoXQQKdJCQyhytMHtUfeo/wC4m/UnEWYdWoEzU4z/ACJbKLnhyWXEk0qDMtmby0FFD2+GWP7ok+2Jf8PoyPsKQJEgeSnmH1VIhF9WvjRKZ5YkOJ0yo8yOgpUvhoIe5viWYlSC2q5poZmetRzvf1j0wku33KggPoTz/BMubeVSntoQwf4owuzfAkX4aNIjrFNZH/d2w2rQI8y5+Smgt9ALmO5gY2XMMxiBIgCPkHZm2J/dE44Mjg+Z04lPoRBS4dRtqpU7kxFNIEf6cEf4fQAg0Ke24pp/bDDNZZtzHYuBIt0dRcYHYMg1EGJuQJH0J3GGfKT7gfGPoQf/AAqkQNWXpEGIZUS07A23wz4J4KOY/Z0aBpzBqVKY/wC6AvNFh0HrgKtnSoABNJqhVaawDXqEkgKi7U5Mc7AwMdY4BRppQSnSJKUxouSW5bc09Tv9cPwKch2dSLl5PhX8QLMqY/RNSAMOms/N+r0SB7KQfznCfP8A6O/1am7vSp5lF5iKdGmtRv4lI6dkZQB8p3x1UHEdesqyWIA9f+e+LGwLXuZqcrIG+5x2nwqk7/aUKDMt1pUkTyqY6GrU08zem3od8bpkKVSSlDL1CJ52pImWT2AGqp/L1xLXWmXUIr1Ay06tHKoAlOmKoPM+w+NS0tMaoAONPKNVirxmXUj7NTGWo/xmAWj7sE/ujfGYSw9zbUKy3Uhy+WoaWenSouAYfMVaKLSB7U0AAPpAj1ON8vwyiU1ilRRG+KtUpJrb+BIimP8AkYmCX1ytd0nnbky1LpAAsfwYn0xGtVyGfUZAvmKqxTE7ilT6+/WLnAF29GGEX6E3HC6AUDyKaq3XykNZ/YaeUfhjx+FUtSo2XpTMiklNCxHeo2nlHoMSh9NzKBolmM1ansPlx4DpBQA00PyKZrOepPYHuTjndvuH0X6EkPDKGrT5GXep90Uk0J7mP53OI6WQok2oUG6FvJQL7KIv74ypCKPMimh+GkJJY+vzO23p643Z3eBdFj4F/aEfvMPgX0F8e7t9zvxr9QPNcFoFwlOihck8q0ke/qAs/QY3p/o3zD7ZSig/fNNR9AFZh7EYu/gLh6U1eNOuYKqIVFE6VA37yTcmZ2xbAMaGDF2XsWMyORy+jFVUf7nD874NqZaTXyihBu6qlVR6kqAyj1ZRj3LcJoEA+XSA31eWkf8Ahx24rjlfEMvTXN1vKKWqHSrGykqrMQvUayfYgxgc6nGLBjuHmGY9WUX9xUeEUEIerTpJTLKFGhS9QmeULFumPK/DqZZfMytINc08siIGMfNVeLAdpj+LbBvlcxqKw1xpbMPsB1Wmn9h+OB6+UUBiSaVJ4FR7GvmOy9wCegve0Yl7n7mj8Y+hPaeQpMxK0cuzAAVamimMvRFiwXl529/qRtjyhwugyWpU1oAFjVemnmVieq25En0vsAMSsi+VTNVNFMWp5bSDPbUBu83jp1xI9SIqZgDUSTSoqQzCPQWdtjOyiMc7n7nPiX6Ejfh1Ar5lShRpUhsppKGPYkgT7LueuNV4fTdgzUKFOkLqPKQM37zmLDqFG/XBEm1WtKtEBQdWknoIHM8dcb1CoCvUBJY/Z092JvaJ52/ljnZvuH8ajyBKD48poK9Py6SoppDZFWeepeAPz9MZj3x61V8wjOVQmkIQc2kaqkAsLFt5jrjMaSfqJk5P3MtXCEC0aQP2YalTOinBduVbmOh/H1wYOH1KiSAKTLD0aeoBQ6EOmt5iSwA7c18C8IYJlqXlhVDUqeuq8kE6Byqo5qjDaPhAwzpVCKeltYLKQfMgudTGdUW6yVGwYDphGLH3yG4XM5Bw4QR7oQWn+lnNoXV0ouVLCCCpEMV6NeIjp9dsDcR/SxnGUECnSRiRKKSQREjUxi2pTIHUY9z/AAoVKLuKmXruFl8vXlaykRenVEO+qJ0kxJsRip8Yy9QLRnLkKqvyPUqGkuqo4tLhhqjWwLmZGwtjh7j8STAxfE47hRCM7xF6oZizVNa6iSTN5KyTtzaRG5vA3x0atkRm0WrTKuGI8uosNo1FQ0XMFZII6EY5dw1qcBs3VFOkhZGp0/jEKCNCARDbagRciTbHWvDXimq9Ooa1IUXKtWpUrJFA69MzBZwyHVH30PsXHxi2B8RfLzbXodyu1dAd0FUquohm089SLai41C/03xq7ECKSmJ3ADe5AEib7tG22E/EM35aBo5uVVXcljt1E3A676RscJ8txiqrhmeaZYLABUrOxU2mD2jcWAIlbccE6mjizPX5S3rSVAS7x96GlmMQA7bt/CLYmapGkfs5EIg+Nh/5R64WrnGBk6Gb7zLzCJFmA39SD7Yk/XFHIJQm/Nd2n97+mJXxlZQmVWjE5rywLR+5Nh0lm6n0wHnOKn5NIbo0Sq/6e+F8nZoU9l+H88aNR0mZt1j+3bHggnu0s3gXhdHz1c6nqBWd6lXmqFlC8s7ADXML29MOM1xJvNK0Ko1M3IxgB7bTaWUE/vXB0kYq/Cs7pTUphlZipFrjTe/8AKDh2vjkGgy5ilqcLqpuFBVnS66h8jhgDtB7jbDRRWiamfmR+9gXBuLeIOKlzRSl5ekBzUD0xCtYBiz6VsHN7mNhivcazFRNJz+ZJdg0UKdQ1arF+QKQF0U10sDquTsB1wnqcDyTPU1/rQZg32jOlQM+k3ZFphkGqGBDHaMNsq+UyzirlcowKLqD1qkoDNRA2lSSbhgAWBme2CLKR5JnVVh/bX+hHQqvmEfXrRBWbSiNoOlAE8r0UaQCoYXnAoDH7LRdRIytH4VU3ms8bHtF5sDhxw3KMaTVq7in5zGozBbmQCRTpmbQPiMgSTfEOW4h9j5ORp+TlR8dcuqKZkEtXMh31CD5ZMff6YLHxyws+Jw8pcelH/UAZwGFJgtWsonyF5KVKDEt9fvX7DEeo+bpOmvmVvoutGgO8G/XrdvTEWY4hRRDTSq3MwZ2y9OFY2DAMw8yozWAZQABck4hagqIqVF8ikSdGWpnVXrH/APYR8p6ie0nCmx0ZamTuLjLLqXnQ2tr6q5Fp6hB90d9tt8R0s5JIy4FQzDVmnQCPzqNPQQuF3EK5NIfrAFOgGAXLoIWOgaILaRfSvY79S6mYZkVq/wD8PRiFpAHzqnQDSPhUj5RfuRgOsZc2oUeZiGNSp8L12iBpmQg2Xryi1sOeBcMOYYinqFJY8yosSzW5VJ6xJLfKNpJBCTy5VNamnRHwUFEs0XhgN/4ZP7xxfPCrVBlahVVDCqSF+KFinbcc0TtAnDMChn3J+ZkbHj/HzKxWzYyeZzLU6gp06Q1QNZIVVRSNBH2i6w5LKxEm5GN2/TAyifJEdNROo+pCghZ7SceeK+B160ZqjSLKstpDPTr6jA8ylE6bAWJky1hMNSM7mKfOa1DM0qkE6Ka6UqAdT5glGPXSI6gdMcBZD+OrkqDHlA7C6lm4h+lWvmAVpaaSnqt3iOrSQsbkxbuMS+FuHivlGqoIqLUhNckVQy0yymzE3D6SLjru2KVwvgdavURBSanTYhg1dwSQJuihUFR46EMY7b46F4c4DlgAIatXJ5jTZlVdPLDlCA4kdZJ6nB9iWAbcHI+PEv4aiqjmtQXRysL+XU22mB2M9RbEtHOLqBqjTVPw6zyCfuHaB9DiXiPCXNasG8uknnVCozFRKakF2IZIJeLyOUe4x6uRp0kJ86vmDui0cvUemD/1hQ6hPqMdPHYky4cvHQszZvs21KprViNzYKrdzso6wLnEKU/LcsxarWb4TAFgPhT7idzvgdaVWiBC1ERmIC1l0kx1U9TEWknBKV5EU7Od2cSB22N/YYnoiUqysLEw5vy2AP2lZhKqJCqvcn5VG2rc4gzdVaQU1YrZhwRTUC5JHwoDZVjdvxxtq8kFaaNUqsS28yT8zn5V9O1hgKlRqU6h8vTVzTg+bVMaEHS1zpGwUb9ewNQJ4yr+O6RWvTDuQ3kqdIIheZ+UdwO5ud8ZiDxxw2jSroJBc0g1RnJLM5Z5Jk2tEDoIx7jRT9RMbL+5lo4fniKFFlPlgU0Vq9XmMBV5Kf1MBVBNjOJnc0dOsNpaTzEK5bctpHwSDAF/W+NuFIFo0XUkfZUw1et8vKvJSHYe2/fEfEMkTReotMgLDeY/7WpeDIN1WGLXuY2xEWKtYj+Rj+Tjlf4uH1W4dmEAzAqBl2Zk1gf9iD+QxX+IcAyeoGnWTSLQKNQQBPcD8JwEauIKlXHW5RYbAnzHjUb8PfK5c66dJarr8L1FEL6hOYk9tRwdw7OVM1UzFSqWqD9WZZM/5lWkluhgU6kxiqebi1+Ga9U5N5cmmKxREN4AVajfTVUAH8TemDwuWNGNwC8gg3GcnqpCBJRtQEfECIYD1I9D7TGK/l8rrKhVI1Mo3FoYOx5TsFGxNywgEra0stXUYamVLWkEFRYDrDQSxveAPXGnmtY1KTKx0rIIf4igiZmNTqDPZj0GHT6BctLUhzFSNRLaATv2k2/ngZ008rIDIJA2V+sr0nrGDM1TBgWkzY7GAJB9LjECwEZdJqU/mRrlLX09dtsIaPxjU2y+bWJH2ievxJ6EHpjcN1QgpbrMjboCQcRsgUK6nUh+Goo5h+66/MOnfEIaGlSEYwRF6b7/AEBPbC6joxylXTJXl2NwPzw1fPUnUB6Ohvv0iLz3Rrfg39sItZ8uWXQ6voYD4fhLKV9CEqDGy1rDEGZ3xtqGEXIN+YVkPDRzFTRTqQAJqVCvLTW51GWG+kgD67DDHiWYyNAqlN6dQUQoQBRXbUuqXKr9mz87Q1V1CajyiSSkqVg1CrRdiFaHMAsGZVKhSB7hge6jvhNS2G3pG30xo8Z1GPsPMg5GNneidCO+K+IjUBJp6iYmpXbznMGR9mAKIghTBFSNr4VZ3PtUIarUaqw+HW2qP4R8K27AYgrsSDcBYvaTb/2xBQosBNhv8W1p6+wJw8uzeYoIF8CM8lVYVE0MabFgFaJ0lpWY2beIPphrliiPUXLxWrAfa1qlSIX9+pBAv8i9B6Yr4cAAzaxkbdDP1GLCmUGkvmdFKkgGigplBERrI/auQBC+vfE7yzDvU84SlVi1QGmzNGjMMGYICAHFJCBqUxZrDffG9HMJTZnofb1VDa8zVY6F7ywB6/LTEfvYlzDGoBqBp0z8NIQruN+c7Iv7v43tgJqxZ1HLpFggEJ+BsTgF/KPYBdwsZ7TLl2ci3mQQWHXSoEIt/rY9MWrwlxoU6cj4S79zNwJJIBm1z3nHO83xEox1giJhuo94/Dt+GLdlyUpICZOhWJtGp1D2jaNQ949cEQcdMJncx+ydZas1k6NaStQU53HNF99JR1iT3wlzngGnUJI0En5hUM+8lyZHrOFjcSZdjjU+IGH8sAcuNtsszFdl8NUc1vDjLSFNmp6ABr1EVNWmYIBB0H2/HCPxLxR6FYUMtUeklJFVwhADvCkk8t9wPxwPm+Pu7JSDQajqkjoGMMT7LqMemFWazLVXLn5mMXuASWEmLnn3PoBth+IrVqKjcA+RySbm3+L14j9YqgHeKhWf+zGIGzLst6lVgZ+Ko5FrbFowAWDyYm0WBvB3H47DBdGmQI2JsPr1Pb2wwObmn8QVdSfKALYKkt8pXSWA7NEHc2wZSr3gEzHwt8Y9VJ7fXHlXLgDSRpG8NdfodhPSbeuIatFxY8wgEK9osLhgPz5h6jCSbMrXQhyVz8IJvvAAqDuTJhp+8JxILArQVaZNnqGBpseYzBc236YVpUPSX0/K86lB+6Z6dxIwVTzIaAdW/bn/AAiH9hfAFahhrlR8Z5amtamEplh5Ql2uXIeoC0k3uI+mMxN42r6qyXVgKQAOxjXU3HQ/THmL8f6iZOU/mZceEEGlR0g5iotGkCSYp0hoFtURI7DmxtRpedUSW825HmglKKBuU+WBOtpIBa/vjzLADLZc5g8nlUtFMKYnQDOkH7RjveFGJsxWYga9VJLwiXqOBe5HwqOwgdziF/Jmgota/iVbNql+TyypgsGJWdoIM6WP+kE9cLSyffj3W35McWXjVDzKg0wlUi9MnSxBNypuD+8BY7kdcVPOUwLEwwEw6aG67QZb8BhSr2Egfh4W8ibGvTG76vQA4YZLxwtGktH9XlQ7trDQ7FzMwbWAA6bYrTVR0ONKgJP3fff6Df8AKMUY16mcXjY8f6iX7IeJKNYwgqBrWKE7yflntg0ZhJgMursTpb8DBGKT4cpr51ME6V1QT7g379sXDyTUZaNRCzmAhUa2aOgH5k7dyN8EX3qP+IVZMzNwTpMzEqx2kzb3sPwxBqZSNR0MtlqDY2iGH9b4sOU8B51gVajTVRsXqiTO9kV/zIwBxXgtfKg/rFIpSmBV1K6L0EkGVBmLgY4VbzUNMuPQDQfKVbtAipbUg+eJPKOpjoL9ROBalIOpKgFfmpGP+Az1GIa6tSImGpjaopIK9QVFzp22Mjp2wQ7mVLtJI5atrg25wANUTvEwLgb4A63KLm2TYGnUVrghOU/taZBYAi8OBqmPmGsWtMZWLG46MNj63uPqMMstz0awgeYhpVDHWmBUSxm41uDFzzDe2FlTlMn8bEHrcGLeq+sxtiLkLZnsTbMk8uBq7X9O/wDTCmvS0MykHlJtF43Fj3EYjyfGawIINN4bUJXXEGYjVBFjvPTA+c4tLF6tRmqOZaZkm43MgWAi+2HcbGUsEwc9tRAhKEmDp0ixIa7RPMCo2MAX7nHlKkf3qjQJJvcAidIELYnp1M4Wf4qzWUAG/qbe8BR1JE4s2UoHyqbg6wUWQYBESuqd7xN5Ekx0xX2qIXFfmRUOEtUFo6AxLBR+8RZfRQSfQYdpTCkk1FqVETdrKkWnSJCxH8TdxjXIcOJcESq7lTMNa4sRpt1n6dMe5qmCV0RpkgQTpJn2G/Q3BxOWBMqVev6xRxnjxplRT3YEvUbmZjYRp2VfQbYHyOe1QLFvusbn1BFp9r4L4lwIVNpVxeDcW3EfhcYQV6BpyKggSDIMrPeQZB9SMVKqstCTOzK1mWCtllcSjW606nxiN9DbkdYvtth1rCUaQgqwp0lcG/MqIJ7TpUBhuNIPeKdT4jqBStLWIDgy4kEb/N0mL++LdxeLOplKqLVW1mVhP4rUkdxKxEnCMisBUTmVcuoDmcxa/wDz/gwqr5rEGdzYG4K/vLF/QwNJ/CcA1qwtDEg+qj17N/X2GFBBM5uLlHiO+E0VOqu9SagWotOkokqGmkajtq5JHmBV3IBbbE0tqsluXm1gTJMwDflFvW0DC7IcWo0qWlg+tnZnIUNNgqKDqFlUMfdzgqjx9HYBadSTJ5iomAW2BJ/tiywQAI/j42Va9yQZViFkIumCILNBAp2A2IDCofZF7nHtQhY1XvfSptvexnTtfviFeNAtDJpjsSxN7aZABBHse2Cxm6TryVArTEORuOgFoP8AFBxw6lqKxk9LNkLyRVSbXFj1vaPyPecaCijavLOk2JRrgE+kwp9QVPqcAV8npYsGKMeqECfcGzX+9+ONBVYH7QQR/mJIH1HxJ7gkY51B8SiyIdWoD57R3PX0MArJ21afRjiN6REr8YidLAa53kER26/icb5XNG21UDZhYkXMWEMsnYbm5XExqDSWePKH8TARF4CzTvvpJjtvjtEeZ3XqUvxXmdVVLsYpgDVMgangXE/z98Zg3xjkx5tMrzK1IEEEMI1PswN/yPpjMVqRQmXkB7GXPhsDLU3QhfsaeqrUvHKByg9LegsMD1M6ByUSRUMkvUP2x1Cx+EgLOwuY2jfA2Xy4qUqRNbzWSjTCAEaE5EJXSBBcA7meuxwNmmJGioo1Cebo347N7fTEXUFjNMH8R/iZmSKlIBlhlbmEsbk7z8QJOx/thYeKVoNM12NPfRWYVFsDtqBKmJ+Eg/W2NuI5406RYrz0ypgg6XQ8rrItMsp9NM4Sf45SqDqp6gkGP5fywPRgbXxEPlxg008rZt3uzTJLWAUXvsoH4YgJj+2MqOkSGX8/64Eq59F66j2FxhoUsYl8+Me4yp5vyVNQmCI0369v7/74+hP0f8LRMuawBmq7sCywwSdKLe8QursSxI3x80cKyT57MCnOkQzExIRVBZmi3Qd7kgY+kKHHv1UkKpqU1gFQZqUwoRdQUC6aIJ0izKe9mUuGi/uSNkbMCqy6Yjr0gwKsAQRBBuCDuCOoIwizPjvKKoYVQwIkaOaREiI74QcX/SIWp1DQQ6FEebvcxERImTEAkzFsNfk41Hm4lOLkJGqlT4llFy9erTpgtSV2AUmYUSOXoQCSN4seowDpga6RDK0EoTY/SLGPbpvhvw1jVpNTPlEUVJnmNfzarPVZV0tpOnUoNjLWgYF/wCspDPoyoJEtXIQMBGyftGkdNI9xiMIxAYe5rpnUWjHYg2VzRSXotGmeVx8JB+FltyM0A9DaIInG1Xj+XqISKn6tUPxJV1+WGPapTDct2A1APB3GN+IUMkFZNVWrUqKU1qxoJcX0qeZyCAYhhHbfFCq8dpO7pUMEMyrUsQwBMagADJ7qQPQY8cF7IuC2dCdGv5jjPcNLMWV8mabjUHFZSotdebnkEmzCfffCSqaYMBww7qoW/uZJv7YDqOCsKVK6tXxRcW2JkWjr03xojKu7oPcz/KScGMdeIYya2RGFOoCQNgbnuR3J7e+Om+EuC1KtKmECk+UrGTCDXzDU0EyQw5QPwxx85+TopyxYxMcxJtCrvJ2+vTH0z+j/AIY1DIUqVSPNH7SIs3RTFjoXSn+k48cNkXFZOZ1H4SGn4ImPMrsYjlRVVZ9SwYsPQ26nCfjngirulUtRVedKY8uq0XgESpXflAU+pxf9OI2pdQY/l/t74I4V+pGOVkBu5yHNopPlg67EkCZQA9WnlM2g9emFWfy1pgstjMQw3swNmt1jFi4hmk82tUy9MP5tZzayakCqSzzBJckge+Bc0qUqRapVYMxgOBLs8QFppENf5b+pGIgxBoTcBDp2MoWeyzLqKBSt/hmBY/LeLxt+AxeTx+lQprTzCM9EhIZSSynQgBUADSSBvNyDIM4W5mgag+1Q5etps5Eqbj9oQSAZmxNp6YhUecnlNpNbLyjBZJK07BhE6lCjQSJIgNBE4c7lgJM2Ghcl4nkqNUKaFenWDmEBdadUwOqsdJYRBAK9IEk4rvEOG1UKqUKFdRaRpj4IkyAs+uIM7wnrCmetiTttNmF+lrYGzNVwEpswYKNQDAal3AALDVEfLMemOhR6iCCBuSuSvVPTm/oLnE+SrKrlnkiIJgyJB2AMgA3798LvNIgAx03H9P6YtfgbwdU4hUdQ3l0k066kBiDuEUEwXtMn4d42wS4yTU72CKWMsngbwkM/NWqQcupjkaGqOIJUkX0aSJuCTbvPR6PAMug0pl6Kjt5SfzK3+uFHh5aOTdstQnyjLg6i4UjlcksZPOjg9j0xaYBErcHaDP8A74arq1gepBlLFrb3EPEfCGVriGpKjRZqfIwj+GAfYiOl+nPeLcFfL1TSqNDboSumnUHQoR8LdwDIPQiCeuVYQFmgAXJNgB3JNhjlvjzjhzdWctL0qClGcaWpu1XurCGWEIvGxjoSLLH8bIe1epWqnDSrAofLaBI6NM3PysT66T64NyrCRrW4sxp6gwHcpdo9ecYCyXFQJVgKYUS27U4JAk02IqJv8tgL7YYKVKhpC09lcP5lK+w1SGS/3o9AcCb9zSAHqVfxmiCsmgUmBpzqWeaXqXMW1dLdh1nHmNPFihqynfkuSpkkM43IBb+Lrj3FSD8RM7JfYy8ZakTk6DVymXpLTp6FXSxclFuTEyzSfLQTa8m+A8xl5BSoGBmASIPT4h0+uJ/DjqyUjRptmKvlU0bMOYppyrKBiSeUQNCLv81yMMM3kVdtNR3zFeCNKnTTp2uIHLTG3xamPQTiNjTGaGPaiVTMZUEmjU+FwVVpEjVIE9Yki/TY98cwqKR0Ix2DNUTTAp1QCbEQxPpYmDt3v7iccx4zl2pvpIlC2pbWIPY/zGK8D+pBzcWripfXHrgdJxuWF9x2GNWfaB2xTMsVUu/6KiPMzMg3pKNQ6L5tPUJ6EqJ9lb6de8QcX4WzA/rNKhmFQqmoFdOozzACQZB5p1CTBE35B+jFaj1K9KmypVKLUpsxga6TryzsNVN6i3sZg2OLBXzGUzUeeXydcDSxgmgWSQRAOuk02KmQIN8JydW0fMJSV/ISSlnJetFDL5paYWK1JqqpqYggPp0+cqmx5VJiJgmfOEU3zNWgavlUw9RRKsocrVKjSi6ppgiRCBSBJJMnCzNeC6N2TOZVjuG85Onuf54cpxunm8/lc3UzGXpVMtTh6bjRrNNX5qTqClRWYyAzKV2jCv6epWOYSK3D6fioikq0svSorpgeU9WmYN7ujK56W1xhbX4vTpy1Wjl2Jky1OpVqEbSWqVjabSTviCksKotMD16DCXNKfPqMzaYJABkAASoAO9gFmLwxMETg7I1KseFXOxLDwjj9EtoWnTosYgNlaEHtzGmTcwIM9O+HFTNgU6hKUSq0qjEfq+XEhUYkWpTeI3xSQ0jkkklQkQJc+WDpt901JiDpiY5cWLj9Q/quYi58pha8liFt3mTjoMHPiQbAnKMoFvqUkG0xIEXOxmbAb7E4hzMarAgRsbYlLBSAV2BB6GTMH6Egx6Y8VpmFF9huR/XDR9zNq9ToP6F6FOlmHzdZWK018umERnc1agBsqiTFMPt94RjoOY8QZmlWq5pKtQ0JDNlnQIyLpj5hqU/CdxfcEEHFH/RxSfyjTc6GasrUttQailMEQeoD0mA66SMWrjfF8ylRXzFCsdBJJosBTqQNpIkIxiQSYuAL4i5Jcm1lvHxgft7jyt+kerSKq9A3EgvKuQDpMre4YMDBsR2wj43+kOvWRkGlAV+FDBbddJcnlBaNrxhNl+C5nM1ScvlKdGlA0iszVCRLVNQ1AqSWcmQtgQMPan6P/Lps+czKUl0mTPlqtybXHQbCJBiJxMGc/iTYlRXCmyKMg8Lf/TqjEgqmYUKQCJLAeZbqCYjtGBqGUCVFZi9fMMAEES17xSpi1MTHNaBcsMMqHEaWYpDTFHKpqShl1qJTqVQpANRnqEIq20QupoZupsszmfzQDplaCUFMhjSq0Wd/4qvmmo/vKC30xQMHYC4teT0J+/59Q7iVGlSAOeeWAlcpS57mwNWTDNcRqKpJsH3PO+KPFVnpa6elrc+p0brzBV6kgQBsemHA8M5sEM2WrEQWkIGPYwVESWC9F7y8SFWc8O5wu05SuNRLQtGqwE/ITpuR6WwTLWlEo4eYdicjeZofEQYxmKQY9alPkqH1Zf2bn1hSe5wo4hmg1RmUcswoe5gWE9Ji5jqcEcS4bVpXrUatHV8Oum1MEiJjUBtPScLGxwKAbqPKJ5XYm4qdo+gjH0T+hnhop8LptBBrPUqGRBjUUX3GhAQfXHzkT23O3v0x9O+F82uXQZduUU1RQOwCqv8A4lb6g4YjBWF+5nc9h1CiAeL1ekxdVQ3LAG8GPzB6jf8Alim5jM1qSg5SulSky7eYKZCauQMHddLopCzKm0FbY6zxLJLVUne2+Oc8b8E0WcsaIYliZBcDVIuVBifWMSZOOcbFhsH6k+Llgab1KLn671GPnZkETZRUar2Fr6Jk7DV3vuOifo+8Oa8rmFqKUSuFVATz8ofnI76mkE3On0GFlLw9TVjUekoRFkgShIHwrquRNQi4vGrELcfcKUp1sxlliFSjTyzKo6DWTTqW/iOG4ELfk2obZvlWkgGV8N5jMgN+r65sXYeWkgCTLkHvzKCOg2x7mfDVOiWqNm6S1IMU6NTVJ2ioRIsOq0hPcm+F9Xh4rPqrZqp/ry2sn/V59Rx9I3xtS8MpqlczSIA2qUa9KD/ERVKWkWPWYxSMQAjTmYtvUTeNCoqUdF1NBYgMo+OoNmUHpj3AnjXhr+epevQqTTWPLd9CgFlCgFV0gR8MbRJJJOMwSoQIp8wJMv3DzUbKUPNf9Xp+XTCrTY+a/wBmsAuo5Qwvop80bkYNdlpUthlaKkQgUCoSflCiYYnoJY+mAOFFaaUQgNfMGhSPMbUkKKQGaIpJYQoGpo2M6sEVKIpzWrvJA5qjDTTpj7tNdl/Nmnftm5LszVxVQglah5sFkNNZMJ87T1qHoeoQEnuemKVxnIiSn7RREwPhY9OwMdQcXJ6dSvEBqNI7AWr1B6x+zWOnxH0wor0VcNTpBWVRDPP2SegI+Np7WnqcEjVuMYBh1M5zm+HaTI2vHXAZpEHFz4hwoiSTKmQJFyQNu8/yjCmvw/QZ3Hrixc1iZj8ME/UL/R6pTOAEkLUp1UJmI5GcE+isga17WnFp4tWWrJqoXqEftV5K4IAEPAKVQPvEExEEYrXh+v8Aq2Zo1xzIlVSwjUY+FuXryk4tfF6yG9F0qUiLKSD6yhO4AjlJ1rtsBifkMewYRuHCu0IiCrSyp/zsyPQ06Tfn5yn8sF+Gcqn6w7UTVqaKFYksqwupCgJgELdjBLb4W5qoC5VAxjckkExcmCWNom7EeuGfA69XS+XkKg01yFK6qhLUqYDsDLKqsXCmIN8HjMXk4yL+o3DTXRSAzgEglQeoUFifYKLz6bzj0mk5AaGJ0AGCd08xbjp5cETsDFrjEiuBfVTBiZNSmIHeS1gbe+JFzaR+2pEddNVW/kTh2pzYOjNKCUlClE306Dpb51Zp5jIOlLnpYYj8Sf8Ayzg31siwLk8wa30QnBX+K0gYNddUXALE39hhX4i4pSNNVWoGOuSIYfCrL1UXliIxwmEqsx3KxoqfePoGCvA92wH51Y2R9I6lQEE+6gYaJlC+8qDsPmIH3vT0/HGO4YlUi27D4V9BFiT0iw9cLVzcY2FTUeeEuGM+Rq6Axq08wHXTJJGhdYHc/A8bnyziz5f9IbNSFPM0/PT76MFqepMjS3vYnrhD4CcJ51PUQCqOrTJDoxXVI7awpgSB7YbcYpo7TXpkOf8ANpFQXtu3KUqECPlDmLnCWykOaM4uIf3CBU+K+VzZbiGYp6brSqUyydgIlkPLbboMZX4/QzFSl+tZfzfK1aWoVGoklzqhldm0rqO4YER2tgNshRkxmD7NRv8A92tH5DA1TLUzpRXd3dlRZCoJdgotqc7nqRgVyveobYkIsyzOUColEuaaJpDPpliWdy0oSDqZiZ69seo/pjStp1kLsDCx2Fh+UY2UGMVEXIbnpdOqLPqAf6YlSqBty/w8v8oxCyC15xowA9sAE3CDepVPH+eqVa1OihY+UsmSW5qkEkkzHIKYxUcxRqqLx/fF0zBBcnepUJYgG9737ACB9ML3y3MTIJE6nI5V9FHU9j1w1WrUZ11okRBwjh9SpmaKfM1SmIOw1MAJ7b47YeOAsSW0SXdGYnTpbmKvCkhd5YA6WMxBMc0yNPQyVQCFpstRQfiYqQZY9jG2LbQzFFjoquVp1DNOtP7OpJ06j0VjMxtMjcwjkWxE58A6kH3Lv/0nqUIWoGpztq2P8LQVb/Sxxu/jFD8SoT/Df8sc5XiNalK0VqNSusaZRtMB/hmmQCQAQBykHecLchxGm2YArM1Kg1UgsqBtCk2udlBKyQWIANsKVspNAyZ+JQu50Lj3iEVcuQicr1iNQP8A+NA20EsJeItczipVn0gneB3AFsH1qC0adOkKiVRTWWemQUZ3Lu7A9QCQo6wgwqNdHSzrpKhp/d1BevQuAo9caG63GYECgCaUM6zAMoSJIM6rW3PLsDfY4OyNQlBq1T3IiRuD2MiNsB0KMmCR80tqRhKwIsQBEwcGpl9JsCDb0/IAYBL9yvJ08CVjxs/2yf8AVD/x1MZiPxs4FdBP+UO/3nP8sZh9zOYC50Hh9anlstl6dOkS9WkjpSpjnqOUUsxJsouJdiYvHbHtWgKbLWzTq1SYpU0HIjGwWmo56r3HMZ72wPwOoEoIuURatU06Rq1HbkU6VMPU3aJtTWY6xtgillEoAu7a3UDVVcBYABEKoGmmvQKu/qcZT1NrEpIgubpVK5+0+zoQQacnzH3u7iyiR8Ckz1nAeYrifLpqraV06RZKdtmIuJmdIvbYb4lr5h64lWNKlonVYO34/skubk6jHTA9JdShaQ0UrANphmNp0D/zsL7gdcDuUCgdSCogUmCXqkGbAaRN/SmvTufXfCTNcMdGEw5PMYnpvvfSBse+LFRvK0YjVzObie9zNR77zAO56YlehTpbgtUcWG9R/dosvSTCjHA3UwmS5URlCk1EiJGobxBBnr/tPXCLLcdq5d38v4Cx1Iw1U2vaV79jYjpGL3m+FmmoMqjux5QZBsSRtLBdy3Q7GDGKbxrhxJlAdTCWWL+h27/XFmJlOjMzko1dlPiZX8TUqn+U622Dgj6Su2AavFKd4Q+0iP5YWtF7EHoP5zN8aTigYUHgTPPKyVRMnzGdL7wB2Agf898MOB8RdeRW0gkEnqIEW7G++E2CMqxGGMB1qKxOe9mWU5xUAVfWwNz3JP0mTjzLsJLOQY6kWWe3rhPTqRczP5nBeXa8teBYdB/viVhU1Ue/EYvXapFop9Zszx/IemNlqfKi3A2mFHqb2HW2BVrtUMKSB97r9MFUUCkKqy17XtEwWO4wqPBuF5LMnLEVjLsTpYCF1Id1XoIsw9RfFq4dxSnoLHRVoOu3MGJEkKugHSwO6vAWxGKVxLLaUl2BYjePhA6D0n8cK1zdWjz03K6rHSd4GqGXYj0PpjnxDKJNkzHE1epac1m6TMQEqIokKzvJPzXVFmSbRIUbmcS+EuJVBmh5a0hNKoSKi6hyL5ikTfWHVYjFTHH6jfEFjuFG9jtIH5YX5nidRjFh7AA/jv8AnhmPjlTcXl5SFaFzq2ZpFrMrgTMAuptMDvEHY4ly3DqtefKp5ipOoShbSNbBm5jCgyIibCRit/or8Otns39qXahR5qoLtDEyEUib6mBJ9Fx9E0KQCgAAKNgBAA9BthrEKeokXYkXOYUvAmdqT/l6ix5q9xq07BVaANNh01N3xPmf0dZwqwWplwSIHNUgf/zx00Lj2MCSZ7sZw7P/AKP85RDfYmot9T0mFR39lsw/DFdWiSTrUIE2pmQU9WEWPecfSRpg74R+I/C1DNqRWQMYs4tUX2cX+lwe2AOtyhM26M4RVrloIkJqjVbm+n3QfzwLQ4p5cow1J2BuDbY9pAtI7gqb4eeJOAVMvUNA8qgApUAEVBMiB0PQrvbtfFTqVZkHdZBAg3mPYj13xxtzT45VgVMPz/GqrVgyVjT0iB5ZNIblrgRzarkkCTiKrmzWzC/rFWtVpB01ks1RhTlC0TIJicKau/tt/tiLBLrcB8O50XNcdoO7MK9ISSY5liegBURG0TaMS0cwrxpdH7QwJsZEXmQRbtG+OaGtA9sFcP4kraVe19ujXJvb8jbDbPmTlManqW3OhtkVIjywJDD4YlXnUBtv1jf8IkQAE2AlmdvVmuSeu/T6AWxU8vm6jnRTZqafOy6lmOi9Ld/TtbDduJGPKpk6jIlmY6ABPxNPNfc/DO0sowJy0KqGuAHd6izxtp89R5hlaYDACdLanJBgRN9pP9MZiHxHkgj010yfLuTaSXeSB0HvfqZJJx7gl8Sd9MdToGU4glDL0KaqHqeTS00k0q0FA2tjsi93N7jeRgOsQNNXNN5tXUfKpIDoDC0U0Pxm/wAb/liHhJSnQSnl6S1KhWmz3JRSUXmqv37UwZ9FwwWkmXOp2atWqyq2VXYjZFVQIWP9I3JHWBqBNTUQfiL+v9CDVsqCNVcKqqZ8uQUToNZjnYXPYHYHEf6ma24anSIA07O/cEQSimwjciZwyy+RZ6gasBqU8lIElEkb2MM+/MbdgMC1M95slG0UB+0rSAHjdENyFn4qhFxIW1yrZjrobkS1ZIp0QrEQC1jTp+hizPtCA9b9sQ1a60w60SK9UjnfWDBm2thOx2prt1jrLVzShAKY8mhbnH2RK3PJMGmhtznmabATqwEtLzk0w9Gko+C8vsL3skcuiJIudyuDVR7gFz6ivOZ9lBdGBZ7GsRBIudFOwGkQBqiB8uENQSAy9Pc7E3/Nj64sGeyxkqWkQYItHSBvptG3bCzMZZlMr7H1w9SPUSQfcVsi1RGmTHXb3nf8ZwJX4KF3t7zGGVdLeYtoNxHUwTYemDMs6vckW7/D06+352wfcqLEX8KsfyAlVPDD2MYJocNbZbnrHT0O/wCGLIclrv8ACAfZj7fdHTud7Y9fKaCFVdTj5fhC2gz7kHfmv0x75yRBHFVTYiZuHBBqJ/39AO/oMZSyDubqVXoCL23nsffDZMioIeoeYHoIvMQB3j3+mCv8PZxcaFM8nUj96/5TgPlqMGG/8fUEo0NQCpZerwY/0iOY+9sH0smtFDBgRJJ6wdz/AG3xJrWmom5JgAC7egER2k7DE65HXBqCT8tOJVT3/eb94/SMK7X/AIj+tRYUNS5lUtYWZrjfsI+Xrue2FObyJ1zTnluYtpa1lbYz93YRixtSeoYE6ergjpYhfSd2+g74zM0UpUxbSNgANyeij7xwS5CuhFPhDj8pRsxlysTYAkwyHr6iQR2vgWoCLdDfYj+eLNnOHHUGeNTfBTESP4j/AM/tpQ4BrrU0Zpeo6Is7czKu3YTixMw1czH4tfrO0fos4IMtkaQiHqgVam8y4lQZA+GloEdyTjoKi2K7kKwDMI2ZoAFgs8o9gmkYsVNrYlwP8hJiMi9QAJ4Vx5pxJjIxT1i+01C41qLjfEVesALmMc0BPDzKV494OtfLsLqy86kdwDI2MgraMcP4rSVyoQFQswTZiepM3i8mdhuZgDu/iTjgAISkKv3h5nlGI+UlSC09yPfHI/EmaplxUpo5Wui1L2hpZaisP+sps3aSbXEToSGNTTxC1oyn1lcfde24wFUzR7YbM2qYNu2+BalE9R9emKlP2Jx1YjTGK6jk4loGLHBByM7b4mp0gIDg3ke3t1/LDS2pIuFg1sZPlc86Qoll6AXYe3fFj4Vm0VZF/b4iZsD6+98VxMg6EFB5int+P/Dhpw2GOqk/luPiU7N/Eto9xP0wh1BE0cDMpo/8TzxKXNRC5EmmDGp7czWjSIjtf1MzjMeeIczqdNSlGCQRcizPsYuI9/fGYYo0JLkrsdzoXCFWll6a5empqGkhY38tSygku4ux66AZ6SojBminQBqO2p2IVnIGtz91F+6QJFNYjckXOIeG5hUoUKVICpW8mmxVTBQMoYtUMconp8R5Ytcaq5Sqf8/NxGkFVWkD0JA+zQ7lRLsDed8ZrgkzTUjqKnmaIZdeYPl0SQBTA1PUNwFaBLkxIQAiDN/iAufqkx5o0KG+zy63aRpI1aTDNABidCap9cF+Zoqj/wC4zbCwnStFTcwAD5dOeoBdo3O+B61GGYs2t2XmMRYmYCCwUG8fUyb48NToBbzFldGfnckkksRIIB6Qd2Aj4jaZ0qJnHoJg6fwO24/pOJalEiTMi1u0W/H+2B/LIuvfr19DjsPrqaHS0iJmJB3vhbm1KCPlOxg2Pp6R/fDRqesSrAOO/vO18Dgg8hEEg2ncXEj64MeYBETNlCNpO1j80evfr640pKohkmV+JCe3v6zg6oopgzzU73I2k/ywJm01EFbmBJ3B9LC1sMEAiNcvUarOiFvc7sLfKJ39fwAxM4RLIpZ9MkCb3uSd+pP3jfbfC/JJvpPMLFSbkdvSehw+4eVbUSujuCRMjr3+vW1sJyfjGpuDpw4bmS3cgCB6D5R6fiZnHlQMGCINRXeQdK+8fN2X8bWwe4NRyByrJlpu29l+7739IxstBaa7af4Zkn2mSfXCO0d1geVywkkiX3JYiYibkwIi4AgRjfyDUP3F/Bnm+26qOxueuCkyRY88AbhCBboC1o1Ra4Iv+ElVDOlAWf5vupN5e8kiZC7mccsz1QPNMKIEglo5VEGYt9F9T7YGK8wZ4asVsCeRNthNh9Sx74aDJlSQvNUPxsRsexHfqF2A9MD0csTKoIk3q/ESSfl3kn723Ydu9tT1RbmspBOlddY3JNgs9z8i2soveNjgCrlmR+QmpXlTOypcEfwgMPh32PoXYRATTpQNN3qC5BNoFuZ+pJsMDuq0hopXY3gnVAPztABO0+vsDg1eKbHcvOd485Wk+XGgV1BapZvLWJsCYLzNK8gFb/EBhnwfjdRbFmK92Opj6k7n8scsyHiE5RyrzUosdTKYB1sP2imCFJU6SIKkATMYuPDuJq4D5dxUQLLKWYVafQsUhiU7OhI32w18b4yD6O5kKyOCPY1OlZfiII6mfSf7YIOaH/IH9cUNuLUgoIq5eYvzMW/Gd/Q4EbxK4BFMqw9EBHf6/jghmIG4v4LnQ2zc7R/P+WF+YDHefokjHPM549zSrCsin70JP/Z0xisZ/wAR5lzqbNVj669I+gAA/LHf2hLiK+Zc/E2YUSDoJ6AoNRMWEC5k2xTOK+Ds4KdOrTpF6TINARlqMQSzk6V5/jqH4Q24nFbz3iirrl6pdgZWbspFwS3edu2LN4P40y0ABpdIXXScTTcKBBPVXEHnW4tvthuHD1NmMbLS0hlQbKaiYkON12YdLr2nHhBB59osbx9drzjq2ayn60uqkgzegXyteGzNIDc0a2patRNhGuQOt9OKq3DspUcqKtTLvMNTqqasNA5Y5KymSZGl4HU4e2I+ROJyVOmFGVVsiflvHT06x+XXEIW8Gx9dj+eLGfCOYU/YhK4G/wCrt51ietP9sp9NFr2GBNasxpuNLqYggq07GJhgZ6EYUbEqQq+h5gNAMp5T9DcRhgiU6tmHlVOhuJjsZ5ge34EHES5Nln/MXtefp9PTE2WUFSBzLcFdivckdx6X+mBuMrwIt48lQOgchiEsbiRqbpNjvj3GnG6TK6jUSAnLIuBqaB9MZihfEzsgHYzofDKz+RTp0FNFDTps9SAtRm0oGNIFZ2BPmEEzGkXDGTzCBoy5KIC01ARAI30kk+Y5Ju5BAg3YyBvlMmz0aPnEJS8qnopqw1VIRLud9MzyAdyScE5kfSLWEJG9uht/TtjOc7mriW1EBy9RaawvLLfFsxaPnMST1k9cRZ6oWbcLtpjsOknqcSNcEnrv/fAFSqykWm42E2joZgQbz74ER3iSUszJKmx7H8Zn/m+PdO5H1WN59fTEeYy4YAzpImCO/X3GNKdZp0k3H4GxnT1J7jpg5yRPHxISD16R2BA3G+B83T84iBpIEz93tB9SRg05fcr8R9hOxv12/riKoAVLCFYdOu35ye9u+OicMXVEb4GiTEExBtcxsceVKJptZSyH4lG6/vKNvpgpER9SVLEzZrSQTcHefTG1ElIWoNSmdL79gAfxi8YK6gFYK+XV4emxkAEEQZHVb2PqDhjw/MCr8XLUWQbdxE+o2g/7YBzmSeiwemAyzemIIt8yn7wH16YmDLVXXTMNeDsQd4M2kxcYFl7CeU0Y3IMlWlXMQDYGALjt3wZl8tBA+Ju+9/3RtYdcJ8hnNekVlh1It0Mdu9jN9sMaaEkK7CJ3n4hvBJP8r4nYVqUA3CWqF5FM9Iapax7JPxHu3wi25xHTy2gFVtoPM+5BI3k21f3wW9ZgAJgAiCPwhfWDv0xCMrETK6PhuYUbezNcnVhNw6mlKkH5QpWnO2zPO5Y7wTf164gd/MOinZAYZxaQBJRSCY9WEdhghkeoYAIpCdZEqWtsp6CQAW9e2ParlYp05BG9pCb9B6bKduuOzkHzahfs6SgMIMbog7n97svXc2wMyKiCFJZiYDfE5k3J6A25uxHW2GBp6AFC6mY7TczOp2ttt/TA+aUUlLvDM0CRYsfuqO3TsL746p1OfzKZxvVqOqC0mSPx6bcpH/JwFw/xNVy4CqZRSSsQrIxuSrgaoJiROGPiGk6/aVCAGMEfcYTpid7WPXrtGEWfQPUimumZJBYQCSTY9oKgDfH0WMLmwgH/ANU+Q5Aycfkkr73/AJBjzJ+OlqVA9aij1dzVGpXNjdihHmAC/Ne2++CM94joLCFQXUAM0uiPb4imkMHYGSAwU4oqLeY2uZt1iPz64yuwIsL9TM3i/XbrhDcdLlC8puviWer4ipdI+iE/gZwnz3iFnsJHqTLfToMJxjIwS4VXxAfkM03Uyb9cXXw3WKoYBO1h1t/y+KOm+Ln4aSYiIYqGuYgbx0DR3thhnsWwZa8pnGBVgSpF1ZSQQe4I2Iv6HD/NJluIjTmR5OYMAZhAoWoRcCop+ze4HK+88pE6cVnKrqBPUKupeqKRqhoIEbwwtvg6mlv6Ht/Ufzxw63H9e4oxVx7geYyWkVgYJ006qfsiewnVoew5CikDUBsDj3i+ZasFSrUarokxUOpgDaFZpcLY8uortHc2VfFRy1BxVAq0o0qrDUZI5VhrOk9DBXo2KZmaSs4V1WixY6CpPlg9FDEmI+61vW+F5n1QjuNjIa29TKFNkJ0jUOswGHYCPitgmjQp1QGUwy/MLOp66ht6GcQ+eabhKpAgiGU2MC1zsfTBjZMMwbUUeBDL168wBv8Al7nbEc0xuVzxHTYVFDaCdG6yJ5muQdj6YzG3iY1BUQOASKYupGkjU1xtHtHTGYqU6mbkA7mWnh3iigtFFaoJVE+V5BCgWhel8Tv4my9/tYI2IR9u3w9sZjMIOJZQmZusifxFl5nzBBF+V/Xpp9canj+W0wagYH9x/wD04zGY58Kw/naCnj9HbzQRNuRp6/u41zHGMu4E1BI2Ol//AEwf6YzGY78SwfnaZR8Q0dmqAxsdLfy02xu/G8uebzBq/gbubfD2x7jMe+JZz52mlTjWXcftNN5+Fp/CIxCONULqzAg3kq14IiQBjMZjvxLOfO01ocbpUjpLipSJtIbUvvyAFfTpgbOZ2kra6LqZjUmll1dDzRve1vr0PmMx0YwJz52hI4xQqAE1NJG1mlSLW5T/ADP54my3iRBytUDRG6tBjtyyDjMZjhwqYQzvGCeL6Igaww7w4I9PhvghfE1BwVaqug2MK4JWI0/BYbzjMZhJ46Rq8h7hFTxTlTASqqnuUc6QLSBoif8A39Maf9I8oqwtUMZtKVI/iPLJJ64zGYH+mT+YX9Q88/6UZWmCxq62O8I4mYtdYA+v0wC/iLLkmo9QF9JsFeAOipy2kwSTe25tj3GY6OOs43IeKs5xCg511HVzFkCvpQdhIAPqTud5tin8QKLBRpBk6YI0QbAE7/074zGYrwDo2jIeUfkS2G4Ec5ZgLBiCeskdzvE3jEdSvMWFo6fdEYzGYsJuZM0esSZ2PpjQnGYzAz0zDLhHGXy7SsMp3U7H+oPqMZjMehqa3L5kvFGWdVYuUKnUAwfUrAEC6iGABi+8mRgtPElASDUUwbHS8uABzEeWArG8gWx7jMAZUrmom8Rcepu1JEcMqTUMq0F5IUXAMASf9XpjROO0XXTV6m4IYx1sRe3e2PMZhLoCblWHIRqD1+IJTAC1PNpbaGBDL7HTBEe39cTUuL00E031JaabBpHeDB/mce4zA9BGDM1wDj/EqVR0KNI8sTIMzqYkbevTGYzGYaFAEkZy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30" name="AutoShape 6" descr="data:image/jpeg;base64,/9j/4AAQSkZJRgABAQAAAQABAAD/2wCEAAkGBhQSERUUExQWFBUWFxoaGBgYGBwZGBocGR4YGiAdHxwfHSYfHB0jGRoYHy8gJCcpLCwsHSAxNTAqNSYrLCoBCQoKDgwOGg8PGikkHyQvLCwsKiwvKSwsLCwsLCwsLCksLCwsLCksLCwsLCwsLCwsLCwsLCksLCksLCksLCwpLP/AABEIALcBFAMBIgACEQEDEQH/xAAcAAACAgMBAQAAAAAAAAAAAAAEBQMGAAIHAQj/xABHEAACAQIEBAQDBAgFAAgHAAABAhEDIQAEEjEFIkFRBhNhcTJCgSNSkaEHFDNicrHB0RVDguHwFnOSorLC0vEkNDVEU2Oj/8QAGgEAAwEBAQEAAAAAAAAAAAAAAgMEBQEABv/EACkRAAICAgICAgIBBAMAAAAAAAECABEDIQQSMUETUSIyYRRCcYGR0fD/2gAMAwEAAhEDEQA/AK9wXgaVUpsVVRFMHlXmkeo3JxYaHC6GlhSpUoBhqzUlZZ6rSBHO02nb32xDw7Kg06KR5n2CE00PMdSLHmVJimlo0jmM4sOQy2uvRRgXLMqsRZES8ol+UACLX9b4yXZi1XPpFVVWyPAkHCPB6VhFPLJp3JZEBJ/ecrb+FAfphhX/AEcVHkeRk6aDZUjW3u7UDpHoon1x0enTCqABAFgOwxviscbX5EzIfmsT+IAnHuI+HkoOiZjK0g7T5VKlTRkaOpqFQWjc6isD5ca/4dSL6fIoPVA+BKSaEnbUYF/f8MX3x1naQoGm9QK7QywdLcrAmD0kcvrMYoFVoXQQKdJCQyhytMHtUfeo/wC4m/UnEWYdWoEzU4z/ACJbKLnhyWXEk0qDMtmby0FFD2+GWP7ok+2Jf8PoyPsKQJEgeSnmH1VIhF9WvjRKZ5YkOJ0yo8yOgpUvhoIe5viWYlSC2q5poZmetRzvf1j0wku33KggPoTz/BMubeVSntoQwf4owuzfAkX4aNIjrFNZH/d2w2rQI8y5+Smgt9ALmO5gY2XMMxiBIgCPkHZm2J/dE44Mjg+Z04lPoRBS4dRtqpU7kxFNIEf6cEf4fQAg0Ke24pp/bDDNZZtzHYuBIt0dRcYHYMg1EGJuQJH0J3GGfKT7gfGPoQf/AAqkQNWXpEGIZUS07A23wz4J4KOY/Z0aBpzBqVKY/wC6AvNFh0HrgKtnSoABNJqhVaawDXqEkgKi7U5Mc7AwMdY4BRppQSnSJKUxouSW5bc09Tv9cPwKch2dSLl5PhX8QLMqY/RNSAMOms/N+r0SB7KQfznCfP8A6O/1am7vSp5lF5iKdGmtRv4lI6dkZQB8p3x1UHEdesqyWIA9f+e+LGwLXuZqcrIG+5x2nwqk7/aUKDMt1pUkTyqY6GrU08zem3od8bpkKVSSlDL1CJ52pImWT2AGqp/L1xLXWmXUIr1Ay06tHKoAlOmKoPM+w+NS0tMaoAONPKNVirxmXUj7NTGWo/xmAWj7sE/ujfGYSw9zbUKy3Uhy+WoaWenSouAYfMVaKLSB7U0AAPpAj1ON8vwyiU1ilRRG+KtUpJrb+BIimP8AkYmCX1ytd0nnbky1LpAAsfwYn0xGtVyGfUZAvmKqxTE7ilT6+/WLnAF29GGEX6E3HC6AUDyKaq3XykNZ/YaeUfhjx+FUtSo2XpTMiklNCxHeo2nlHoMSh9NzKBolmM1ansPlx4DpBQA00PyKZrOepPYHuTjndvuH0X6EkPDKGrT5GXep90Uk0J7mP53OI6WQok2oUG6FvJQL7KIv74ypCKPMimh+GkJJY+vzO23p643Z3eBdFj4F/aEfvMPgX0F8e7t9zvxr9QPNcFoFwlOihck8q0ke/qAs/QY3p/o3zD7ZSig/fNNR9AFZh7EYu/gLh6U1eNOuYKqIVFE6VA37yTcmZ2xbAMaGDF2XsWMyORy+jFVUf7nD874NqZaTXyihBu6qlVR6kqAyj1ZRj3LcJoEA+XSA31eWkf8Ahx24rjlfEMvTXN1vKKWqHSrGykqrMQvUayfYgxgc6nGLBjuHmGY9WUX9xUeEUEIerTpJTLKFGhS9QmeULFumPK/DqZZfMytINc08siIGMfNVeLAdpj+LbBvlcxqKw1xpbMPsB1Wmn9h+OB6+UUBiSaVJ4FR7GvmOy9wCegve0Yl7n7mj8Y+hPaeQpMxK0cuzAAVamimMvRFiwXl529/qRtjyhwugyWpU1oAFjVemnmVieq25En0vsAMSsi+VTNVNFMWp5bSDPbUBu83jp1xI9SIqZgDUSTSoqQzCPQWdtjOyiMc7n7nPiX6Ejfh1Ar5lShRpUhsppKGPYkgT7LueuNV4fTdgzUKFOkLqPKQM37zmLDqFG/XBEm1WtKtEBQdWknoIHM8dcb1CoCvUBJY/Z092JvaJ52/ljnZvuH8ajyBKD48poK9Py6SoppDZFWeepeAPz9MZj3x61V8wjOVQmkIQc2kaqkAsLFt5jrjMaSfqJk5P3MtXCEC0aQP2YalTOinBduVbmOh/H1wYOH1KiSAKTLD0aeoBQ6EOmt5iSwA7c18C8IYJlqXlhVDUqeuq8kE6Byqo5qjDaPhAwzpVCKeltYLKQfMgudTGdUW6yVGwYDphGLH3yG4XM5Bw4QR7oQWn+lnNoXV0ouVLCCCpEMV6NeIjp9dsDcR/SxnGUECnSRiRKKSQREjUxi2pTIHUY9z/AAoVKLuKmXruFl8vXlaykRenVEO+qJ0kxJsRip8Yy9QLRnLkKqvyPUqGkuqo4tLhhqjWwLmZGwtjh7j8STAxfE47hRCM7xF6oZizVNa6iSTN5KyTtzaRG5vA3x0atkRm0WrTKuGI8uosNo1FQ0XMFZII6EY5dw1qcBs3VFOkhZGp0/jEKCNCARDbagRciTbHWvDXimq9Ooa1IUXKtWpUrJFA69MzBZwyHVH30PsXHxi2B8RfLzbXodyu1dAd0FUquohm089SLai41C/03xq7ECKSmJ3ADe5AEib7tG22E/EM35aBo5uVVXcljt1E3A676RscJ8txiqrhmeaZYLABUrOxU2mD2jcWAIlbccE6mjizPX5S3rSVAS7x96GlmMQA7bt/CLYmapGkfs5EIg+Nh/5R64WrnGBk6Gb7zLzCJFmA39SD7Yk/XFHIJQm/Nd2n97+mJXxlZQmVWjE5rywLR+5Nh0lm6n0wHnOKn5NIbo0Sq/6e+F8nZoU9l+H88aNR0mZt1j+3bHggnu0s3gXhdHz1c6nqBWd6lXmqFlC8s7ADXML29MOM1xJvNK0Ko1M3IxgB7bTaWUE/vXB0kYq/Cs7pTUphlZipFrjTe/8AKDh2vjkGgy5ilqcLqpuFBVnS66h8jhgDtB7jbDRRWiamfmR+9gXBuLeIOKlzRSl5ekBzUD0xCtYBiz6VsHN7mNhivcazFRNJz+ZJdg0UKdQ1arF+QKQF0U10sDquTsB1wnqcDyTPU1/rQZg32jOlQM+k3ZFphkGqGBDHaMNsq+UyzirlcowKLqD1qkoDNRA2lSSbhgAWBme2CLKR5JnVVh/bX+hHQqvmEfXrRBWbSiNoOlAE8r0UaQCoYXnAoDH7LRdRIytH4VU3ms8bHtF5sDhxw3KMaTVq7in5zGozBbmQCRTpmbQPiMgSTfEOW4h9j5ORp+TlR8dcuqKZkEtXMh31CD5ZMff6YLHxyws+Jw8pcelH/UAZwGFJgtWsonyF5KVKDEt9fvX7DEeo+bpOmvmVvoutGgO8G/XrdvTEWY4hRRDTSq3MwZ2y9OFY2DAMw8yozWAZQABck4hagqIqVF8ikSdGWpnVXrH/APYR8p6ie0nCmx0ZamTuLjLLqXnQ2tr6q5Fp6hB90d9tt8R0s5JIy4FQzDVmnQCPzqNPQQuF3EK5NIfrAFOgGAXLoIWOgaILaRfSvY79S6mYZkVq/wD8PRiFpAHzqnQDSPhUj5RfuRgOsZc2oUeZiGNSp8L12iBpmQg2Xryi1sOeBcMOYYinqFJY8yosSzW5VJ6xJLfKNpJBCTy5VNamnRHwUFEs0XhgN/4ZP7xxfPCrVBlahVVDCqSF+KFinbcc0TtAnDMChn3J+ZkbHj/HzKxWzYyeZzLU6gp06Q1QNZIVVRSNBH2i6w5LKxEm5GN2/TAyifJEdNROo+pCghZ7SceeK+B160ZqjSLKstpDPTr6jA8ylE6bAWJky1hMNSM7mKfOa1DM0qkE6Ka6UqAdT5glGPXSI6gdMcBZD+OrkqDHlA7C6lm4h+lWvmAVpaaSnqt3iOrSQsbkxbuMS+FuHivlGqoIqLUhNckVQy0yymzE3D6SLjru2KVwvgdavURBSanTYhg1dwSQJuihUFR46EMY7b46F4c4DlgAIatXJ5jTZlVdPLDlCA4kdZJ6nB9iWAbcHI+PEv4aiqjmtQXRysL+XU22mB2M9RbEtHOLqBqjTVPw6zyCfuHaB9DiXiPCXNasG8uknnVCozFRKakF2IZIJeLyOUe4x6uRp0kJ86vmDui0cvUemD/1hQ6hPqMdPHYky4cvHQszZvs21KprViNzYKrdzso6wLnEKU/LcsxarWb4TAFgPhT7idzvgdaVWiBC1ERmIC1l0kx1U9TEWknBKV5EU7Od2cSB22N/YYnoiUqysLEw5vy2AP2lZhKqJCqvcn5VG2rc4gzdVaQU1YrZhwRTUC5JHwoDZVjdvxxtq8kFaaNUqsS28yT8zn5V9O1hgKlRqU6h8vTVzTg+bVMaEHS1zpGwUb9ewNQJ4yr+O6RWvTDuQ3kqdIIheZ+UdwO5ud8ZiDxxw2jSroJBc0g1RnJLM5Z5Jk2tEDoIx7jRT9RMbL+5lo4fniKFFlPlgU0Vq9XmMBV5Kf1MBVBNjOJnc0dOsNpaTzEK5bctpHwSDAF/W+NuFIFo0XUkfZUw1et8vKvJSHYe2/fEfEMkTReotMgLDeY/7WpeDIN1WGLXuY2xEWKtYj+Rj+Tjlf4uH1W4dmEAzAqBl2Zk1gf9iD+QxX+IcAyeoGnWTSLQKNQQBPcD8JwEauIKlXHW5RYbAnzHjUb8PfK5c66dJarr8L1FEL6hOYk9tRwdw7OVM1UzFSqWqD9WZZM/5lWkluhgU6kxiqebi1+Ga9U5N5cmmKxREN4AVajfTVUAH8TemDwuWNGNwC8gg3GcnqpCBJRtQEfECIYD1I9D7TGK/l8rrKhVI1Mo3FoYOx5TsFGxNywgEra0stXUYamVLWkEFRYDrDQSxveAPXGnmtY1KTKx0rIIf4igiZmNTqDPZj0GHT6BctLUhzFSNRLaATv2k2/ngZ008rIDIJA2V+sr0nrGDM1TBgWkzY7GAJB9LjECwEZdJqU/mRrlLX09dtsIaPxjU2y+bWJH2ievxJ6EHpjcN1QgpbrMjboCQcRsgUK6nUh+Goo5h+66/MOnfEIaGlSEYwRF6b7/AEBPbC6joxylXTJXl2NwPzw1fPUnUB6Ohvv0iLz3Rrfg39sItZ8uWXQ6voYD4fhLKV9CEqDGy1rDEGZ3xtqGEXIN+YVkPDRzFTRTqQAJqVCvLTW51GWG+kgD67DDHiWYyNAqlN6dQUQoQBRXbUuqXKr9mz87Q1V1CajyiSSkqVg1CrRdiFaHMAsGZVKhSB7hge6jvhNS2G3pG30xo8Z1GPsPMg5GNneidCO+K+IjUBJp6iYmpXbznMGR9mAKIghTBFSNr4VZ3PtUIarUaqw+HW2qP4R8K27AYgrsSDcBYvaTb/2xBQosBNhv8W1p6+wJw8uzeYoIF8CM8lVYVE0MabFgFaJ0lpWY2beIPphrliiPUXLxWrAfa1qlSIX9+pBAv8i9B6Yr4cAAzaxkbdDP1GLCmUGkvmdFKkgGigplBERrI/auQBC+vfE7yzDvU84SlVi1QGmzNGjMMGYICAHFJCBqUxZrDffG9HMJTZnofb1VDa8zVY6F7ywB6/LTEfvYlzDGoBqBp0z8NIQruN+c7Iv7v43tgJqxZ1HLpFggEJ+BsTgF/KPYBdwsZ7TLl2ci3mQQWHXSoEIt/rY9MWrwlxoU6cj4S79zNwJJIBm1z3nHO83xEox1giJhuo94/Dt+GLdlyUpICZOhWJtGp1D2jaNQ949cEQcdMJncx+ydZas1k6NaStQU53HNF99JR1iT3wlzngGnUJI0En5hUM+8lyZHrOFjcSZdjjU+IGH8sAcuNtsszFdl8NUc1vDjLSFNmp6ABr1EVNWmYIBB0H2/HCPxLxR6FYUMtUeklJFVwhADvCkk8t9wPxwPm+Pu7JSDQajqkjoGMMT7LqMemFWazLVXLn5mMXuASWEmLnn3PoBth+IrVqKjcA+RySbm3+L14j9YqgHeKhWf+zGIGzLst6lVgZ+Ko5FrbFowAWDyYm0WBvB3H47DBdGmQI2JsPr1Pb2wwObmn8QVdSfKALYKkt8pXSWA7NEHc2wZSr3gEzHwt8Y9VJ7fXHlXLgDSRpG8NdfodhPSbeuIatFxY8wgEK9osLhgPz5h6jCSbMrXQhyVz8IJvvAAqDuTJhp+8JxILArQVaZNnqGBpseYzBc236YVpUPSX0/K86lB+6Z6dxIwVTzIaAdW/bn/AAiH9hfAFahhrlR8Z5amtamEplh5Ql2uXIeoC0k3uI+mMxN42r6qyXVgKQAOxjXU3HQ/THmL8f6iZOU/mZceEEGlR0g5iotGkCSYp0hoFtURI7DmxtRpedUSW825HmglKKBuU+WBOtpIBa/vjzLADLZc5g8nlUtFMKYnQDOkH7RjveFGJsxWYga9VJLwiXqOBe5HwqOwgdziF/Jmgota/iVbNql+TyypgsGJWdoIM6WP+kE9cLSyffj3W35McWXjVDzKg0wlUi9MnSxBNypuD+8BY7kdcVPOUwLEwwEw6aG67QZb8BhSr2Egfh4W8ibGvTG76vQA4YZLxwtGktH9XlQ7trDQ7FzMwbWAA6bYrTVR0ONKgJP3fff6Df8AKMUY16mcXjY8f6iX7IeJKNYwgqBrWKE7yflntg0ZhJgMursTpb8DBGKT4cpr51ME6V1QT7g379sXDyTUZaNRCzmAhUa2aOgH5k7dyN8EX3qP+IVZMzNwTpMzEqx2kzb3sPwxBqZSNR0MtlqDY2iGH9b4sOU8B51gVajTVRsXqiTO9kV/zIwBxXgtfKg/rFIpSmBV1K6L0EkGVBmLgY4VbzUNMuPQDQfKVbtAipbUg+eJPKOpjoL9ROBalIOpKgFfmpGP+Az1GIa6tSImGpjaopIK9QVFzp22Mjp2wQ7mVLtJI5atrg25wANUTvEwLgb4A63KLm2TYGnUVrghOU/taZBYAi8OBqmPmGsWtMZWLG46MNj63uPqMMstz0awgeYhpVDHWmBUSxm41uDFzzDe2FlTlMn8bEHrcGLeq+sxtiLkLZnsTbMk8uBq7X9O/wDTCmvS0MykHlJtF43Fj3EYjyfGawIINN4bUJXXEGYjVBFjvPTA+c4tLF6tRmqOZaZkm43MgWAi+2HcbGUsEwc9tRAhKEmDp0ixIa7RPMCo2MAX7nHlKkf3qjQJJvcAidIELYnp1M4Wf4qzWUAG/qbe8BR1JE4s2UoHyqbg6wUWQYBESuqd7xN5Ekx0xX2qIXFfmRUOEtUFo6AxLBR+8RZfRQSfQYdpTCkk1FqVETdrKkWnSJCxH8TdxjXIcOJcESq7lTMNa4sRpt1n6dMe5qmCV0RpkgQTpJn2G/Q3BxOWBMqVev6xRxnjxplRT3YEvUbmZjYRp2VfQbYHyOe1QLFvusbn1BFp9r4L4lwIVNpVxeDcW3EfhcYQV6BpyKggSDIMrPeQZB9SMVKqstCTOzK1mWCtllcSjW606nxiN9DbkdYvtth1rCUaQgqwp0lcG/MqIJ7TpUBhuNIPeKdT4jqBStLWIDgy4kEb/N0mL++LdxeLOplKqLVW1mVhP4rUkdxKxEnCMisBUTmVcuoDmcxa/wDz/gwqr5rEGdzYG4K/vLF/QwNJ/CcA1qwtDEg+qj17N/X2GFBBM5uLlHiO+E0VOqu9SagWotOkokqGmkajtq5JHmBV3IBbbE0tqsluXm1gTJMwDflFvW0DC7IcWo0qWlg+tnZnIUNNgqKDqFlUMfdzgqjx9HYBadSTJ5iomAW2BJ/tiywQAI/j42Va9yQZViFkIumCILNBAp2A2IDCofZF7nHtQhY1XvfSptvexnTtfviFeNAtDJpjsSxN7aZABBHse2Cxm6TryVArTEORuOgFoP8AFBxw6lqKxk9LNkLyRVSbXFj1vaPyPecaCijavLOk2JRrgE+kwp9QVPqcAV8npYsGKMeqECfcGzX+9+ONBVYH7QQR/mJIH1HxJ7gkY51B8SiyIdWoD57R3PX0MArJ21afRjiN6REr8YidLAa53kER26/icb5XNG21UDZhYkXMWEMsnYbm5XExqDSWePKH8TARF4CzTvvpJjtvjtEeZ3XqUvxXmdVVLsYpgDVMgangXE/z98Zg3xjkx5tMrzK1IEEEMI1PswN/yPpjMVqRQmXkB7GXPhsDLU3QhfsaeqrUvHKByg9LegsMD1M6ByUSRUMkvUP2x1Cx+EgLOwuY2jfA2Xy4qUqRNbzWSjTCAEaE5EJXSBBcA7meuxwNmmJGioo1Cebo347N7fTEXUFjNMH8R/iZmSKlIBlhlbmEsbk7z8QJOx/thYeKVoNM12NPfRWYVFsDtqBKmJ+Eg/W2NuI5406RYrz0ypgg6XQ8rrItMsp9NM4Sf45SqDqp6gkGP5fywPRgbXxEPlxg008rZt3uzTJLWAUXvsoH4YgJj+2MqOkSGX8/64Eq59F66j2FxhoUsYl8+Me4yp5vyVNQmCI0369v7/74+hP0f8LRMuawBmq7sCywwSdKLe8QursSxI3x80cKyT57MCnOkQzExIRVBZmi3Qd7kgY+kKHHv1UkKpqU1gFQZqUwoRdQUC6aIJ0izKe9mUuGi/uSNkbMCqy6Yjr0gwKsAQRBBuCDuCOoIwizPjvKKoYVQwIkaOaREiI74QcX/SIWp1DQQ6FEebvcxERImTEAkzFsNfk41Hm4lOLkJGqlT4llFy9erTpgtSV2AUmYUSOXoQCSN4seowDpga6RDK0EoTY/SLGPbpvhvw1jVpNTPlEUVJnmNfzarPVZV0tpOnUoNjLWgYF/wCspDPoyoJEtXIQMBGyftGkdNI9xiMIxAYe5rpnUWjHYg2VzRSXotGmeVx8JB+FltyM0A9DaIInG1Xj+XqISKn6tUPxJV1+WGPapTDct2A1APB3GN+IUMkFZNVWrUqKU1qxoJcX0qeZyCAYhhHbfFCq8dpO7pUMEMyrUsQwBMagADJ7qQPQY8cF7IuC2dCdGv5jjPcNLMWV8mabjUHFZSotdebnkEmzCfffCSqaYMBww7qoW/uZJv7YDqOCsKVK6tXxRcW2JkWjr03xojKu7oPcz/KScGMdeIYya2RGFOoCQNgbnuR3J7e+Om+EuC1KtKmECk+UrGTCDXzDU0EyQw5QPwxx85+TopyxYxMcxJtCrvJ2+vTH0z+j/AIY1DIUqVSPNH7SIs3RTFjoXSn+k48cNkXFZOZ1H4SGn4ImPMrsYjlRVVZ9SwYsPQ26nCfjngirulUtRVedKY8uq0XgESpXflAU+pxf9OI2pdQY/l/t74I4V+pGOVkBu5yHNopPlg67EkCZQA9WnlM2g9emFWfy1pgstjMQw3swNmt1jFi4hmk82tUy9MP5tZzayakCqSzzBJckge+Bc0qUqRapVYMxgOBLs8QFppENf5b+pGIgxBoTcBDp2MoWeyzLqKBSt/hmBY/LeLxt+AxeTx+lQprTzCM9EhIZSSynQgBUADSSBvNyDIM4W5mgag+1Q5etps5Eqbj9oQSAZmxNp6YhUecnlNpNbLyjBZJK07BhE6lCjQSJIgNBE4c7lgJM2Ghcl4nkqNUKaFenWDmEBdadUwOqsdJYRBAK9IEk4rvEOG1UKqUKFdRaRpj4IkyAs+uIM7wnrCmetiTttNmF+lrYGzNVwEpswYKNQDAal3AALDVEfLMemOhR6iCCBuSuSvVPTm/oLnE+SrKrlnkiIJgyJB2AMgA3798LvNIgAx03H9P6YtfgbwdU4hUdQ3l0k066kBiDuEUEwXtMn4d42wS4yTU72CKWMsngbwkM/NWqQcupjkaGqOIJUkX0aSJuCTbvPR6PAMug0pl6Kjt5SfzK3+uFHh5aOTdstQnyjLg6i4UjlcksZPOjg9j0xaYBErcHaDP8A74arq1gepBlLFrb3EPEfCGVriGpKjRZqfIwj+GAfYiOl+nPeLcFfL1TSqNDboSumnUHQoR8LdwDIPQiCeuVYQFmgAXJNgB3JNhjlvjzjhzdWctL0qClGcaWpu1XurCGWEIvGxjoSLLH8bIe1epWqnDSrAofLaBI6NM3PysT66T64NyrCRrW4sxp6gwHcpdo9ecYCyXFQJVgKYUS27U4JAk02IqJv8tgL7YYKVKhpC09lcP5lK+w1SGS/3o9AcCb9zSAHqVfxmiCsmgUmBpzqWeaXqXMW1dLdh1nHmNPFihqynfkuSpkkM43IBb+Lrj3FSD8RM7JfYy8ZakTk6DVymXpLTp6FXSxclFuTEyzSfLQTa8m+A8xl5BSoGBmASIPT4h0+uJ/DjqyUjRptmKvlU0bMOYppyrKBiSeUQNCLv81yMMM3kVdtNR3zFeCNKnTTp2uIHLTG3xamPQTiNjTGaGPaiVTMZUEmjU+FwVVpEjVIE9Yki/TY98cwqKR0Ix2DNUTTAp1QCbEQxPpYmDt3v7iccx4zl2pvpIlC2pbWIPY/zGK8D+pBzcWripfXHrgdJxuWF9x2GNWfaB2xTMsVUu/6KiPMzMg3pKNQ6L5tPUJ6EqJ9lb6de8QcX4WzA/rNKhmFQqmoFdOozzACQZB5p1CTBE35B+jFaj1K9KmypVKLUpsxga6TryzsNVN6i3sZg2OLBXzGUzUeeXydcDSxgmgWSQRAOuk02KmQIN8JydW0fMJSV/ISSlnJetFDL5paYWK1JqqpqYggPp0+cqmx5VJiJgmfOEU3zNWgavlUw9RRKsocrVKjSi6ppgiRCBSBJJMnCzNeC6N2TOZVjuG85Onuf54cpxunm8/lc3UzGXpVMtTh6bjRrNNX5qTqClRWYyAzKV2jCv6epWOYSK3D6fioikq0svSorpgeU9WmYN7ujK56W1xhbX4vTpy1Wjl2Jky1OpVqEbSWqVjabSTviCksKotMD16DCXNKfPqMzaYJABkAASoAO9gFmLwxMETg7I1KseFXOxLDwjj9EtoWnTosYgNlaEHtzGmTcwIM9O+HFTNgU6hKUSq0qjEfq+XEhUYkWpTeI3xSQ0jkkklQkQJc+WDpt901JiDpiY5cWLj9Q/quYi58pha8liFt3mTjoMHPiQbAnKMoFvqUkG0xIEXOxmbAb7E4hzMarAgRsbYlLBSAV2BB6GTMH6Egx6Y8VpmFF9huR/XDR9zNq9ToP6F6FOlmHzdZWK018umERnc1agBsqiTFMPt94RjoOY8QZmlWq5pKtQ0JDNlnQIyLpj5hqU/CdxfcEEHFH/RxSfyjTc6GasrUttQailMEQeoD0mA66SMWrjfF8ylRXzFCsdBJJosBTqQNpIkIxiQSYuAL4i5Jcm1lvHxgft7jyt+kerSKq9A3EgvKuQDpMre4YMDBsR2wj43+kOvWRkGlAV+FDBbddJcnlBaNrxhNl+C5nM1ScvlKdGlA0iszVCRLVNQ1AqSWcmQtgQMPan6P/Lps+czKUl0mTPlqtybXHQbCJBiJxMGc/iTYlRXCmyKMg8Lf/TqjEgqmYUKQCJLAeZbqCYjtGBqGUCVFZi9fMMAEES17xSpi1MTHNaBcsMMqHEaWYpDTFHKpqShl1qJTqVQpANRnqEIq20QupoZupsszmfzQDplaCUFMhjSq0Wd/4qvmmo/vKC30xQMHYC4teT0J+/59Q7iVGlSAOeeWAlcpS57mwNWTDNcRqKpJsH3PO+KPFVnpa6elrc+p0brzBV6kgQBsemHA8M5sEM2WrEQWkIGPYwVESWC9F7y8SFWc8O5wu05SuNRLQtGqwE/ITpuR6WwTLWlEo4eYdicjeZofEQYxmKQY9alPkqH1Zf2bn1hSe5wo4hmg1RmUcswoe5gWE9Ji5jqcEcS4bVpXrUatHV8Oum1MEiJjUBtPScLGxwKAbqPKJ5XYm4qdo+gjH0T+hnhop8LptBBrPUqGRBjUUX3GhAQfXHzkT23O3v0x9O+F82uXQZduUU1RQOwCqv8A4lb6g4YjBWF+5nc9h1CiAeL1ekxdVQ3LAG8GPzB6jf8Alim5jM1qSg5SulSky7eYKZCauQMHddLopCzKm0FbY6zxLJLVUne2+Oc8b8E0WcsaIYliZBcDVIuVBifWMSZOOcbFhsH6k+Llgab1KLn671GPnZkETZRUar2Fr6Jk7DV3vuOifo+8Oa8rmFqKUSuFVATz8ofnI76mkE3On0GFlLw9TVjUekoRFkgShIHwrquRNQi4vGrELcfcKUp1sxlliFSjTyzKo6DWTTqW/iOG4ELfk2obZvlWkgGV8N5jMgN+r65sXYeWkgCTLkHvzKCOg2x7mfDVOiWqNm6S1IMU6NTVJ2ioRIsOq0hPcm+F9Xh4rPqrZqp/ry2sn/V59Rx9I3xtS8MpqlczSIA2qUa9KD/ERVKWkWPWYxSMQAjTmYtvUTeNCoqUdF1NBYgMo+OoNmUHpj3AnjXhr+epevQqTTWPLd9CgFlCgFV0gR8MbRJJJOMwSoQIp8wJMv3DzUbKUPNf9Xp+XTCrTY+a/wBmsAuo5Qwvop80bkYNdlpUthlaKkQgUCoSflCiYYnoJY+mAOFFaaUQgNfMGhSPMbUkKKQGaIpJYQoGpo2M6sEVKIpzWrvJA5qjDTTpj7tNdl/Nmnftm5LszVxVQglah5sFkNNZMJ87T1qHoeoQEnuemKVxnIiSn7RREwPhY9OwMdQcXJ6dSvEBqNI7AWr1B6x+zWOnxH0wor0VcNTpBWVRDPP2SegI+Np7WnqcEjVuMYBh1M5zm+HaTI2vHXAZpEHFz4hwoiSTKmQJFyQNu8/yjCmvw/QZ3Hrixc1iZj8ME/UL/R6pTOAEkLUp1UJmI5GcE+isga17WnFp4tWWrJqoXqEftV5K4IAEPAKVQPvEExEEYrXh+v8Aq2Zo1xzIlVSwjUY+FuXryk4tfF6yG9F0qUiLKSD6yhO4AjlJ1rtsBifkMewYRuHCu0IiCrSyp/zsyPQ06Tfn5yn8sF+Gcqn6w7UTVqaKFYksqwupCgJgELdjBLb4W5qoC5VAxjckkExcmCWNom7EeuGfA69XS+XkKg01yFK6qhLUqYDsDLKqsXCmIN8HjMXk4yL+o3DTXRSAzgEglQeoUFifYKLz6bzj0mk5AaGJ0AGCd08xbjp5cETsDFrjEiuBfVTBiZNSmIHeS1gbe+JFzaR+2pEddNVW/kTh2pzYOjNKCUlClE306Dpb51Zp5jIOlLnpYYj8Sf8Ayzg31siwLk8wa30QnBX+K0gYNddUXALE39hhX4i4pSNNVWoGOuSIYfCrL1UXliIxwmEqsx3KxoqfePoGCvA92wH51Y2R9I6lQEE+6gYaJlC+8qDsPmIH3vT0/HGO4YlUi27D4V9BFiT0iw9cLVzcY2FTUeeEuGM+Rq6Axq08wHXTJJGhdYHc/A8bnyziz5f9IbNSFPM0/PT76MFqepMjS3vYnrhD4CcJ51PUQCqOrTJDoxXVI7awpgSB7YbcYpo7TXpkOf8ANpFQXtu3KUqECPlDmLnCWykOaM4uIf3CBU+K+VzZbiGYp6brSqUyydgIlkPLbboMZX4/QzFSl+tZfzfK1aWoVGoklzqhldm0rqO4YER2tgNshRkxmD7NRv8A92tH5DA1TLUzpRXd3dlRZCoJdgotqc7nqRgVyveobYkIsyzOUColEuaaJpDPpliWdy0oSDqZiZ69seo/pjStp1kLsDCx2Fh+UY2UGMVEXIbnpdOqLPqAf6YlSqBty/w8v8oxCyC15xowA9sAE3CDepVPH+eqVa1OihY+UsmSW5qkEkkzHIKYxUcxRqqLx/fF0zBBcnepUJYgG9737ACB9ML3y3MTIJE6nI5V9FHU9j1w1WrUZ11okRBwjh9SpmaKfM1SmIOw1MAJ7b47YeOAsSW0SXdGYnTpbmKvCkhd5YA6WMxBMc0yNPQyVQCFpstRQfiYqQZY9jG2LbQzFFjoquVp1DNOtP7OpJ06j0VjMxtMjcwjkWxE58A6kH3Lv/0nqUIWoGpztq2P8LQVb/Sxxu/jFD8SoT/Df8sc5XiNalK0VqNSusaZRtMB/hmmQCQAQBykHecLchxGm2YArM1Kg1UgsqBtCk2udlBKyQWIANsKVspNAyZ+JQu50Lj3iEVcuQicr1iNQP8A+NA20EsJeItczipVn0gneB3AFsH1qC0adOkKiVRTWWemQUZ3Lu7A9QCQo6wgwqNdHSzrpKhp/d1BevQuAo9caG63GYECgCaUM6zAMoSJIM6rW3PLsDfY4OyNQlBq1T3IiRuD2MiNsB0KMmCR80tqRhKwIsQBEwcGpl9JsCDb0/IAYBL9yvJ08CVjxs/2yf8AVD/x1MZiPxs4FdBP+UO/3nP8sZh9zOYC50Hh9anlstl6dOkS9WkjpSpjnqOUUsxJsouJdiYvHbHtWgKbLWzTq1SYpU0HIjGwWmo56r3HMZ72wPwOoEoIuURatU06Rq1HbkU6VMPU3aJtTWY6xtgillEoAu7a3UDVVcBYABEKoGmmvQKu/qcZT1NrEpIgubpVK5+0+zoQQacnzH3u7iyiR8Ckz1nAeYrifLpqraV06RZKdtmIuJmdIvbYb4lr5h64lWNKlonVYO34/skubk6jHTA9JdShaQ0UrANphmNp0D/zsL7gdcDuUCgdSCogUmCXqkGbAaRN/SmvTufXfCTNcMdGEw5PMYnpvvfSBse+LFRvK0YjVzObie9zNR77zAO56YlehTpbgtUcWG9R/dosvSTCjHA3UwmS5URlCk1EiJGobxBBnr/tPXCLLcdq5d38v4Cx1Iw1U2vaV79jYjpGL3m+FmmoMqjux5QZBsSRtLBdy3Q7GDGKbxrhxJlAdTCWWL+h27/XFmJlOjMzko1dlPiZX8TUqn+U622Dgj6Su2AavFKd4Q+0iP5YWtF7EHoP5zN8aTigYUHgTPPKyVRMnzGdL7wB2Agf898MOB8RdeRW0gkEnqIEW7G++E2CMqxGGMB1qKxOe9mWU5xUAVfWwNz3JP0mTjzLsJLOQY6kWWe3rhPTqRczP5nBeXa8teBYdB/viVhU1Ue/EYvXapFop9Zszx/IemNlqfKi3A2mFHqb2HW2BVrtUMKSB97r9MFUUCkKqy17XtEwWO4wqPBuF5LMnLEVjLsTpYCF1Id1XoIsw9RfFq4dxSnoLHRVoOu3MGJEkKugHSwO6vAWxGKVxLLaUl2BYjePhA6D0n8cK1zdWjz03K6rHSd4GqGXYj0PpjnxDKJNkzHE1epac1m6TMQEqIokKzvJPzXVFmSbRIUbmcS+EuJVBmh5a0hNKoSKi6hyL5ikTfWHVYjFTHH6jfEFjuFG9jtIH5YX5nidRjFh7AA/jv8AnhmPjlTcXl5SFaFzq2ZpFrMrgTMAuptMDvEHY4ly3DqtefKp5ipOoShbSNbBm5jCgyIibCRit/or8Otns39qXahR5qoLtDEyEUib6mBJ9Fx9E0KQCgAAKNgBAA9BthrEKeokXYkXOYUvAmdqT/l6ix5q9xq07BVaANNh01N3xPmf0dZwqwWplwSIHNUgf/zx00Lj2MCSZ7sZw7P/AKP85RDfYmot9T0mFR39lsw/DFdWiSTrUIE2pmQU9WEWPecfSRpg74R+I/C1DNqRWQMYs4tUX2cX+lwe2AOtyhM26M4RVrloIkJqjVbm+n3QfzwLQ4p5cow1J2BuDbY9pAtI7gqb4eeJOAVMvUNA8qgApUAEVBMiB0PQrvbtfFTqVZkHdZBAg3mPYj13xxtzT45VgVMPz/GqrVgyVjT0iB5ZNIblrgRzarkkCTiKrmzWzC/rFWtVpB01ks1RhTlC0TIJicKau/tt/tiLBLrcB8O50XNcdoO7MK9ISSY5liegBURG0TaMS0cwrxpdH7QwJsZEXmQRbtG+OaGtA9sFcP4kraVe19ujXJvb8jbDbPmTlManqW3OhtkVIjywJDD4YlXnUBtv1jf8IkQAE2AlmdvVmuSeu/T6AWxU8vm6jnRTZqafOy6lmOi9Ld/TtbDduJGPKpk6jIlmY6ABPxNPNfc/DO0sowJy0KqGuAHd6izxtp89R5hlaYDACdLanJBgRN9pP9MZiHxHkgj010yfLuTaSXeSB0HvfqZJJx7gl8Sd9MdToGU4glDL0KaqHqeTS00k0q0FA2tjsi93N7jeRgOsQNNXNN5tXUfKpIDoDC0U0Pxm/wAb/liHhJSnQSnl6S1KhWmz3JRSUXmqv37UwZ9FwwWkmXOp2atWqyq2VXYjZFVQIWP9I3JHWBqBNTUQfiL+v9CDVsqCNVcKqqZ8uQUToNZjnYXPYHYHEf6ma24anSIA07O/cEQSimwjciZwyy+RZ6gasBqU8lIElEkb2MM+/MbdgMC1M95slG0UB+0rSAHjdENyFn4qhFxIW1yrZjrobkS1ZIp0QrEQC1jTp+hizPtCA9b9sQ1a60w60SK9UjnfWDBm2thOx2prt1jrLVzShAKY8mhbnH2RK3PJMGmhtznmabATqwEtLzk0w9Gko+C8vsL3skcuiJIudyuDVR7gFz6ivOZ9lBdGBZ7GsRBIudFOwGkQBqiB8uENQSAy9Pc7E3/Nj64sGeyxkqWkQYItHSBvptG3bCzMZZlMr7H1w9SPUSQfcVsi1RGmTHXb3nf8ZwJX4KF3t7zGGVdLeYtoNxHUwTYemDMs6vckW7/D06+352wfcqLEX8KsfyAlVPDD2MYJocNbZbnrHT0O/wCGLIclrv8ACAfZj7fdHTud7Y9fKaCFVdTj5fhC2gz7kHfmv0x75yRBHFVTYiZuHBBqJ/39AO/oMZSyDubqVXoCL23nsffDZMioIeoeYHoIvMQB3j3+mCv8PZxcaFM8nUj96/5TgPlqMGG/8fUEo0NQCpZerwY/0iOY+9sH0smtFDBgRJJ6wdz/AG3xJrWmom5JgAC7egER2k7DE65HXBqCT8tOJVT3/eb94/SMK7X/AIj+tRYUNS5lUtYWZrjfsI+Xrue2FObyJ1zTnluYtpa1lbYz93YRixtSeoYE6ergjpYhfSd2+g74zM0UpUxbSNgANyeij7xwS5CuhFPhDj8pRsxlysTYAkwyHr6iQR2vgWoCLdDfYj+eLNnOHHUGeNTfBTESP4j/AM/tpQ4BrrU0Zpeo6Is7czKu3YTixMw1czH4tfrO0fos4IMtkaQiHqgVam8y4lQZA+GloEdyTjoKi2K7kKwDMI2ZoAFgs8o9gmkYsVNrYlwP8hJiMi9QAJ4Vx5pxJjIxT1i+01C41qLjfEVesALmMc0BPDzKV494OtfLsLqy86kdwDI2MgraMcP4rSVyoQFQswTZiepM3i8mdhuZgDu/iTjgAISkKv3h5nlGI+UlSC09yPfHI/EmaplxUpo5Wui1L2hpZaisP+sps3aSbXEToSGNTTxC1oyn1lcfde24wFUzR7YbM2qYNu2+BalE9R9emKlP2Jx1YjTGK6jk4loGLHBByM7b4mp0gIDg3ke3t1/LDS2pIuFg1sZPlc86Qoll6AXYe3fFj4Vm0VZF/b4iZsD6+98VxMg6EFB5int+P/Dhpw2GOqk/luPiU7N/Eto9xP0wh1BE0cDMpo/8TzxKXNRC5EmmDGp7czWjSIjtf1MzjMeeIczqdNSlGCQRcizPsYuI9/fGYYo0JLkrsdzoXCFWll6a5empqGkhY38tSygku4ux66AZ6SojBminQBqO2p2IVnIGtz91F+6QJFNYjckXOIeG5hUoUKVICpW8mmxVTBQMoYtUMconp8R5Ytcaq5Sqf8/NxGkFVWkD0JA+zQ7lRLsDed8ZrgkzTUjqKnmaIZdeYPl0SQBTA1PUNwFaBLkxIQAiDN/iAufqkx5o0KG+zy63aRpI1aTDNABidCap9cF+Zoqj/wC4zbCwnStFTcwAD5dOeoBdo3O+B61GGYs2t2XmMRYmYCCwUG8fUyb48NToBbzFldGfnckkksRIIB6Qd2Aj4jaZ0qJnHoJg6fwO24/pOJalEiTMi1u0W/H+2B/LIuvfr19DjsPrqaHS0iJmJB3vhbm1KCPlOxg2Pp6R/fDRqesSrAOO/vO18Dgg8hEEg2ncXEj64MeYBETNlCNpO1j80evfr640pKohkmV+JCe3v6zg6oopgzzU73I2k/ywJm01EFbmBJ3B9LC1sMEAiNcvUarOiFvc7sLfKJ39fwAxM4RLIpZ9MkCb3uSd+pP3jfbfC/JJvpPMLFSbkdvSehw+4eVbUSujuCRMjr3+vW1sJyfjGpuDpw4bmS3cgCB6D5R6fiZnHlQMGCINRXeQdK+8fN2X8bWwe4NRyByrJlpu29l+7739IxstBaa7af4Zkn2mSfXCO0d1geVywkkiX3JYiYibkwIi4AgRjfyDUP3F/Bnm+26qOxueuCkyRY88AbhCBboC1o1Ra4Iv+ElVDOlAWf5vupN5e8kiZC7mccsz1QPNMKIEglo5VEGYt9F9T7YGK8wZ4asVsCeRNthNh9Sx74aDJlSQvNUPxsRsexHfqF2A9MD0csTKoIk3q/ESSfl3kn723Ydu9tT1RbmspBOlddY3JNgs9z8i2soveNjgCrlmR+QmpXlTOypcEfwgMPh32PoXYRATTpQNN3qC5BNoFuZ+pJsMDuq0hopXY3gnVAPztABO0+vsDg1eKbHcvOd485Wk+XGgV1BapZvLWJsCYLzNK8gFb/EBhnwfjdRbFmK92Opj6k7n8scsyHiE5RyrzUosdTKYB1sP2imCFJU6SIKkATMYuPDuJq4D5dxUQLLKWYVafQsUhiU7OhI32w18b4yD6O5kKyOCPY1OlZfiII6mfSf7YIOaH/IH9cUNuLUgoIq5eYvzMW/Gd/Q4EbxK4BFMqw9EBHf6/jghmIG4v4LnQ2zc7R/P+WF+YDHefokjHPM549zSrCsin70JP/Z0xisZ/wAR5lzqbNVj669I+gAA/LHf2hLiK+Zc/E2YUSDoJ6AoNRMWEC5k2xTOK+Ds4KdOrTpF6TINARlqMQSzk6V5/jqH4Q24nFbz3iirrl6pdgZWbspFwS3edu2LN4P40y0ABpdIXXScTTcKBBPVXEHnW4tvthuHD1NmMbLS0hlQbKaiYkON12YdLr2nHhBB59osbx9drzjq2ayn60uqkgzegXyteGzNIDc0a2patRNhGuQOt9OKq3DspUcqKtTLvMNTqqasNA5Y5KymSZGl4HU4e2I+ROJyVOmFGVVsiflvHT06x+XXEIW8Gx9dj+eLGfCOYU/YhK4G/wCrt51ietP9sp9NFr2GBNasxpuNLqYggq07GJhgZ6EYUbEqQq+h5gNAMp5T9DcRhgiU6tmHlVOhuJjsZ5ge34EHES5Nln/MXtefp9PTE2WUFSBzLcFdivckdx6X+mBuMrwIt48lQOgchiEsbiRqbpNjvj3GnG6TK6jUSAnLIuBqaB9MZihfEzsgHYzofDKz+RTp0FNFDTps9SAtRm0oGNIFZ2BPmEEzGkXDGTzCBoy5KIC01ARAI30kk+Y5Ju5BAg3YyBvlMmz0aPnEJS8qnopqw1VIRLud9MzyAdyScE5kfSLWEJG9uht/TtjOc7mriW1EBy9RaawvLLfFsxaPnMST1k9cRZ6oWbcLtpjsOknqcSNcEnrv/fAFSqykWm42E2joZgQbz74ER3iSUszJKmx7H8Zn/m+PdO5H1WN59fTEeYy4YAzpImCO/X3GNKdZp0k3H4GxnT1J7jpg5yRPHxISD16R2BA3G+B83T84iBpIEz93tB9SRg05fcr8R9hOxv12/riKoAVLCFYdOu35ye9u+OicMXVEb4GiTEExBtcxsceVKJptZSyH4lG6/vKNvpgpER9SVLEzZrSQTcHefTG1ElIWoNSmdL79gAfxi8YK6gFYK+XV4emxkAEEQZHVb2PqDhjw/MCr8XLUWQbdxE+o2g/7YBzmSeiwemAyzemIIt8yn7wH16YmDLVXXTMNeDsQd4M2kxcYFl7CeU0Y3IMlWlXMQDYGALjt3wZl8tBA+Ju+9/3RtYdcJ8hnNekVlh1It0Mdu9jN9sMaaEkK7CJ3n4hvBJP8r4nYVqUA3CWqF5FM9Iapax7JPxHu3wi25xHTy2gFVtoPM+5BI3k21f3wW9ZgAJgAiCPwhfWDv0xCMrETK6PhuYUbezNcnVhNw6mlKkH5QpWnO2zPO5Y7wTf164gd/MOinZAYZxaQBJRSCY9WEdhghkeoYAIpCdZEqWtsp6CQAW9e2ParlYp05BG9pCb9B6bKduuOzkHzahfs6SgMIMbog7n97svXc2wMyKiCFJZiYDfE5k3J6A25uxHW2GBp6AFC6mY7TczOp2ttt/TA+aUUlLvDM0CRYsfuqO3TsL746p1OfzKZxvVqOqC0mSPx6bcpH/JwFw/xNVy4CqZRSSsQrIxuSrgaoJiROGPiGk6/aVCAGMEfcYTpid7WPXrtGEWfQPUimumZJBYQCSTY9oKgDfH0WMLmwgH/ANU+Q5Aycfkkr73/AJBjzJ+OlqVA9aij1dzVGpXNjdihHmAC/Ne2++CM94joLCFQXUAM0uiPb4imkMHYGSAwU4oqLeY2uZt1iPz64yuwIsL9TM3i/XbrhDcdLlC8puviWer4ipdI+iE/gZwnz3iFnsJHqTLfToMJxjIwS4VXxAfkM03Uyb9cXXw3WKoYBO1h1t/y+KOm+Ln4aSYiIYqGuYgbx0DR3thhnsWwZa8pnGBVgSpF1ZSQQe4I2Iv6HD/NJluIjTmR5OYMAZhAoWoRcCop+ze4HK+88pE6cVnKrqBPUKupeqKRqhoIEbwwtvg6mlv6Ht/Ufzxw63H9e4oxVx7geYyWkVgYJ006qfsiewnVoew5CikDUBsDj3i+ZasFSrUarokxUOpgDaFZpcLY8uortHc2VfFRy1BxVAq0o0qrDUZI5VhrOk9DBXo2KZmaSs4V1WixY6CpPlg9FDEmI+61vW+F5n1QjuNjIa29TKFNkJ0jUOswGHYCPitgmjQp1QGUwy/MLOp66ht6GcQ+eabhKpAgiGU2MC1zsfTBjZMMwbUUeBDL168wBv8Al7nbEc0xuVzxHTYVFDaCdG6yJ5muQdj6YzG3iY1BUQOASKYupGkjU1xtHtHTGYqU6mbkA7mWnh3iigtFFaoJVE+V5BCgWhel8Tv4my9/tYI2IR9u3w9sZjMIOJZQmZusifxFl5nzBBF+V/Xpp9canj+W0wagYH9x/wD04zGY58Kw/naCnj9HbzQRNuRp6/u41zHGMu4E1BI2Ol//AEwf6YzGY78SwfnaZR8Q0dmqAxsdLfy02xu/G8uebzBq/gbubfD2x7jMe+JZz52mlTjWXcftNN5+Fp/CIxCONULqzAg3kq14IiQBjMZjvxLOfO01ocbpUjpLipSJtIbUvvyAFfTpgbOZ2kra6LqZjUmll1dDzRve1vr0PmMx0YwJz52hI4xQqAE1NJG1mlSLW5T/ADP54my3iRBytUDRG6tBjtyyDjMZjhwqYQzvGCeL6Igaww7w4I9PhvghfE1BwVaqug2MK4JWI0/BYbzjMZhJ46Rq8h7hFTxTlTASqqnuUc6QLSBoif8A39Maf9I8oqwtUMZtKVI/iPLJJ64zGYH+mT+YX9Q88/6UZWmCxq62O8I4mYtdYA+v0wC/iLLkmo9QF9JsFeAOipy2kwSTe25tj3GY6OOs43IeKs5xCg511HVzFkCvpQdhIAPqTud5tin8QKLBRpBk6YI0QbAE7/074zGYrwDo2jIeUfkS2G4Ec5ZgLBiCeskdzvE3jEdSvMWFo6fdEYzGYsJuZM0esSZ2PpjQnGYzAz0zDLhHGXy7SsMp3U7H+oPqMZjMehqa3L5kvFGWdVYuUKnUAwfUrAEC6iGABi+8mRgtPElASDUUwbHS8uABzEeWArG8gWx7jMAZUrmom8Rcepu1JEcMqTUMq0F5IUXAMASf9XpjROO0XXTV6m4IYx1sRe3e2PMZhLoCblWHIRqD1+IJTAC1PNpbaGBDL7HTBEe39cTUuL00E031JaabBpHeDB/mce4zA9BGDM1wDj/EqVR0KNI8sTIMzqYkbevTGYzGYaFAEkZy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  <p:transition spd="med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Gby\Pictures\XABO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600400" cy="144016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83568" y="2852936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cap="all" dirty="0"/>
              <a:t>COULEUR CARAMEL, LA PRIMERA </a:t>
            </a:r>
            <a:r>
              <a:rPr lang="es-MX" cap="all" dirty="0" err="1" smtClean="0"/>
              <a:t>M</a:t>
            </a:r>
            <a:r>
              <a:rPr lang="es-MX" b="1" dirty="0" err="1" smtClean="0"/>
              <a:t>Orgánicos</a:t>
            </a:r>
            <a:r>
              <a:rPr lang="es-MX" b="1" dirty="0" smtClean="0"/>
              <a:t> desde Francia</a:t>
            </a:r>
            <a:r>
              <a:rPr lang="es-MX" dirty="0" smtClean="0"/>
              <a:t>, la cual se basa en 3 pilares de Desarrollo Sustentable, Sociedad, Medio Ambiente y </a:t>
            </a:r>
            <a:r>
              <a:rPr lang="es-MX" dirty="0" err="1" smtClean="0"/>
              <a:t>Economía.</a:t>
            </a:r>
            <a:r>
              <a:rPr lang="es-MX" cap="all" dirty="0" err="1" smtClean="0"/>
              <a:t>ARCA</a:t>
            </a:r>
            <a:r>
              <a:rPr lang="es-MX" cap="all" dirty="0" smtClean="0"/>
              <a:t> </a:t>
            </a:r>
            <a:r>
              <a:rPr lang="es-MX" cap="all" dirty="0"/>
              <a:t>DE COSMÉTICOS A NIVEL MUNDIAL</a:t>
            </a:r>
            <a:br>
              <a:rPr lang="es-MX" cap="all" dirty="0"/>
            </a:br>
            <a:r>
              <a:rPr lang="es-MX" cap="all" dirty="0"/>
              <a:t>EN OBTENER EL CERTIFICADO ECO-CERT.</a:t>
            </a:r>
          </a:p>
          <a:p>
            <a:r>
              <a:rPr lang="es-MX" b="1" dirty="0"/>
              <a:t>Traemos a México de forma exclusiva la marca pionera en los </a:t>
            </a:r>
            <a:r>
              <a:rPr lang="es-MX" b="1" dirty="0" smtClean="0"/>
              <a:t>Cosméticos</a:t>
            </a:r>
            <a:endParaRPr lang="es-MX" dirty="0"/>
          </a:p>
          <a:p>
            <a:r>
              <a:rPr lang="es-MX" dirty="0" smtClean="0"/>
              <a:t>.</a:t>
            </a:r>
            <a:endParaRPr lang="es-MX" dirty="0"/>
          </a:p>
        </p:txBody>
      </p:sp>
    </p:spTree>
  </p:cSld>
  <p:clrMapOvr>
    <a:masterClrMapping/>
  </p:clrMapOvr>
  <p:transition spd="med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5055840"/>
          </a:xfrm>
        </p:spPr>
        <p:txBody>
          <a:bodyPr>
            <a:normAutofit fontScale="77500" lnSpcReduction="20000"/>
          </a:bodyPr>
          <a:lstStyle/>
          <a:p>
            <a:r>
              <a:rPr lang="es-MX" b="1" dirty="0" smtClean="0"/>
              <a:t>El objetivo?</a:t>
            </a:r>
            <a:r>
              <a:rPr lang="es-MX" dirty="0" smtClean="0"/>
              <a:t> ofrecer productos naturales con la última tecnología a un precio razonable.</a:t>
            </a:r>
          </a:p>
          <a:p>
            <a:r>
              <a:rPr lang="es-MX" b="1" dirty="0" smtClean="0"/>
              <a:t>¿La ambición?</a:t>
            </a:r>
            <a:r>
              <a:rPr lang="es-MX" dirty="0" smtClean="0"/>
              <a:t> Cambiar al mundo, dando la oportunidad a la gente de ser responsables por su propio consumo.</a:t>
            </a:r>
          </a:p>
          <a:p>
            <a:r>
              <a:rPr lang="es-MX" dirty="0" err="1" smtClean="0"/>
              <a:t>Couleur</a:t>
            </a:r>
            <a:r>
              <a:rPr lang="es-MX" dirty="0" smtClean="0"/>
              <a:t> Caramel se distingue no sólo por el profesionalismo de sus productos, ya que son hechos con los mejores ingredientes y materias primas, si no también por el respeto a la Naturaleza, los seres humanos y los animales. Sus productos no son probados en animales, sus formas de producción no explotan a ninguna empresa o persona en su cadena de producción incluyendo la base, los campesinos. Sus productos tienen el certificado ECO-CERT, </a:t>
            </a:r>
            <a:r>
              <a:rPr lang="es-MX" dirty="0" err="1" smtClean="0"/>
              <a:t>Cosmebio</a:t>
            </a:r>
            <a:r>
              <a:rPr lang="es-MX" dirty="0" smtClean="0"/>
              <a:t>, y Free </a:t>
            </a:r>
            <a:r>
              <a:rPr lang="es-MX" dirty="0" err="1" smtClean="0"/>
              <a:t>Voice</a:t>
            </a:r>
            <a:r>
              <a:rPr lang="es-MX" dirty="0" smtClean="0"/>
              <a:t> en contra de las pruebas en animales</a:t>
            </a:r>
            <a:endParaRPr lang="es-MX" dirty="0"/>
          </a:p>
        </p:txBody>
      </p:sp>
    </p:spTree>
  </p:cSld>
  <p:clrMapOvr>
    <a:masterClrMapping/>
  </p:clrMapOvr>
  <p:transition spd="med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43050"/>
            <a:ext cx="4686304" cy="4654205"/>
          </a:xfrm>
        </p:spPr>
        <p:txBody>
          <a:bodyPr>
            <a:normAutofit fontScale="92500" lnSpcReduction="20000"/>
          </a:bodyPr>
          <a:lstStyle/>
          <a:p>
            <a:r>
              <a:rPr lang="es-MX" sz="4000" dirty="0" smtClean="0">
                <a:latin typeface="DFKai-SB" pitchFamily="65" charset="-120"/>
                <a:ea typeface="DFKai-SB" pitchFamily="65" charset="-120"/>
              </a:rPr>
              <a:t>Características que deben cumplir los cosméticos orgánicos para lograr una mayor demanda en los consumidores entre 18 y 30 años.</a:t>
            </a:r>
            <a:endParaRPr lang="es-MX" sz="40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6146" name="Picture 2" descr="http://cosmeticos.name/wp-content/uploads/2008/10/mascaril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4030182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115</TotalTime>
  <Words>662</Words>
  <Application>Microsoft Office PowerPoint</Application>
  <PresentationFormat>Presentación en pantalla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Módulo</vt:lpstr>
      <vt:lpstr>MATRIZ DE CONGRUENCIA </vt:lpstr>
      <vt:lpstr>Diapositiva 2</vt:lpstr>
      <vt:lpstr>Diapositiva 3</vt:lpstr>
      <vt:lpstr>COSMÉTICOS ORGÁNICOS</vt:lpstr>
      <vt:lpstr>¿POR QUÉ LO ORGÁNICO ES MAS COSTOSO?</vt:lpstr>
      <vt:lpstr>Diapositiva 6</vt:lpstr>
      <vt:lpstr>Diapositiva 7</vt:lpstr>
      <vt:lpstr>Diapositiva 8</vt:lpstr>
      <vt:lpstr>PROBLEMA</vt:lpstr>
      <vt:lpstr>OBJETIVO</vt:lpstr>
      <vt:lpstr>Diapositiva 11</vt:lpstr>
      <vt:lpstr>PREGUNTA</vt:lpstr>
      <vt:lpstr>HIPÓTESIS </vt:lpstr>
      <vt:lpstr> Cadena de Valor</vt:lpstr>
      <vt:lpstr>Diapositiva 15</vt:lpstr>
      <vt:lpstr>Diapositiva 16</vt:lpstr>
      <vt:lpstr>Referencias Electronicas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MATRIZ DE CONGRUENCIA</dc:title>
  <dc:creator>BRENDA</dc:creator>
  <cp:lastModifiedBy>Administrador</cp:lastModifiedBy>
  <cp:revision>16</cp:revision>
  <dcterms:created xsi:type="dcterms:W3CDTF">2012-03-02T20:13:08Z</dcterms:created>
  <dcterms:modified xsi:type="dcterms:W3CDTF">2012-03-08T01:46:09Z</dcterms:modified>
</cp:coreProperties>
</file>